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7.xml" ContentType="application/vnd.openxmlformats-officedocument.drawingml.chart+xml"/>
  <Override PartName="/ppt/diagrams/colors8.xml" ContentType="application/vnd.openxmlformats-officedocument.drawingml.diagramColors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notesSlides/notesSlide7.xml" ContentType="application/vnd.openxmlformats-officedocument.presentationml.notesSlide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charts/chart8.xml" ContentType="application/vnd.openxmlformats-officedocument.drawingml.chart+xml"/>
  <Override PartName="/ppt/diagrams/colors9.xml" ContentType="application/vnd.openxmlformats-officedocument.drawingml.diagramColors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charts/chart10.xml" ContentType="application/vnd.openxmlformats-officedocument.drawingml.chart+xml"/>
  <Override PartName="/ppt/diagrams/quickStyle12.xml" ContentType="application/vnd.openxmlformats-officedocument.drawingml.diagramStyl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0"/>
  </p:notesMasterIdLst>
  <p:sldIdLst>
    <p:sldId id="256" r:id="rId2"/>
    <p:sldId id="257" r:id="rId3"/>
    <p:sldId id="292" r:id="rId4"/>
    <p:sldId id="259" r:id="rId5"/>
    <p:sldId id="290" r:id="rId6"/>
    <p:sldId id="291" r:id="rId7"/>
    <p:sldId id="294" r:id="rId8"/>
    <p:sldId id="261" r:id="rId9"/>
    <p:sldId id="262" r:id="rId10"/>
    <p:sldId id="293" r:id="rId11"/>
    <p:sldId id="296" r:id="rId12"/>
    <p:sldId id="263" r:id="rId13"/>
    <p:sldId id="300" r:id="rId14"/>
    <p:sldId id="297" r:id="rId15"/>
    <p:sldId id="264" r:id="rId16"/>
    <p:sldId id="273" r:id="rId17"/>
    <p:sldId id="306" r:id="rId18"/>
    <p:sldId id="299" r:id="rId19"/>
    <p:sldId id="301" r:id="rId20"/>
    <p:sldId id="277" r:id="rId21"/>
    <p:sldId id="274" r:id="rId22"/>
    <p:sldId id="304" r:id="rId23"/>
    <p:sldId id="303" r:id="rId24"/>
    <p:sldId id="305" r:id="rId25"/>
    <p:sldId id="281" r:id="rId26"/>
    <p:sldId id="307" r:id="rId27"/>
    <p:sldId id="283" r:id="rId28"/>
    <p:sldId id="28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3EF026"/>
    <a:srgbClr val="00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5944" autoAdjust="0"/>
  </p:normalViewPr>
  <p:slideViewPr>
    <p:cSldViewPr>
      <p:cViewPr>
        <p:scale>
          <a:sx n="70" d="100"/>
          <a:sy n="70" d="100"/>
        </p:scale>
        <p:origin x="-918" y="-7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1.6441205214486589E-2"/>
          <c:y val="2.821394613135705E-2"/>
          <c:w val="0.96711758957102656"/>
          <c:h val="0.7937081890322257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Первоначальный бюджет</c:v>
                </c:pt>
              </c:strCache>
            </c:strRef>
          </c:tx>
          <c:spPr>
            <a:solidFill>
              <a:srgbClr val="0070C0"/>
            </a:solidFill>
          </c:spPr>
          <c:dLbls>
            <c:dLbl>
              <c:idx val="0"/>
              <c:layout>
                <c:manualLayout>
                  <c:x val="0"/>
                  <c:y val="-2.8446660048525186E-2"/>
                </c:manualLayout>
              </c:layout>
              <c:showVal val="1"/>
            </c:dLbl>
            <c:dLbl>
              <c:idx val="1"/>
              <c:layout>
                <c:manualLayout>
                  <c:x val="1.5336460200074961E-3"/>
                  <c:y val="-2.8446660048525186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Доходы 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302596</c:v>
                </c:pt>
                <c:pt idx="1">
                  <c:v>302892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Уточненный бюджет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0"/>
              <c:layout>
                <c:manualLayout>
                  <c:x val="2.6071861580597475E-2"/>
                  <c:y val="-1.9912886023416801E-2"/>
                </c:manualLayout>
              </c:layout>
              <c:showVal val="1"/>
            </c:dLbl>
            <c:dLbl>
              <c:idx val="1"/>
              <c:layout>
                <c:manualLayout>
                  <c:x val="2.760562836013402E-2"/>
                  <c:y val="-2.2757328038820197E-2"/>
                </c:manualLayout>
              </c:layout>
              <c:showVal val="1"/>
            </c:dLbl>
            <c:dLbl>
              <c:idx val="2"/>
              <c:layout>
                <c:manualLayout>
                  <c:x val="2.6071982340126493E-2"/>
                  <c:y val="-3.1291326053377713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Доходы 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454645</c:v>
                </c:pt>
                <c:pt idx="1">
                  <c:v>460636</c:v>
                </c:pt>
                <c:pt idx="2">
                  <c:v>5991</c:v>
                </c:pt>
              </c:numCache>
            </c:numRef>
          </c:val>
        </c:ser>
        <c:shape val="box"/>
        <c:axId val="88718336"/>
        <c:axId val="89195264"/>
        <c:axId val="0"/>
      </c:bar3DChart>
      <c:catAx>
        <c:axId val="88718336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89195264"/>
        <c:crosses val="autoZero"/>
        <c:auto val="1"/>
        <c:lblAlgn val="ctr"/>
        <c:lblOffset val="100"/>
      </c:catAx>
      <c:valAx>
        <c:axId val="89195264"/>
        <c:scaling>
          <c:orientation val="minMax"/>
        </c:scaling>
        <c:delete val="1"/>
        <c:axPos val="l"/>
        <c:numFmt formatCode="#,##0" sourceLinked="1"/>
        <c:tickLblPos val="none"/>
        <c:crossAx val="88718336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5.3565288713910753E-2"/>
          <c:y val="5.4059536561131327E-2"/>
          <c:w val="0.9458231627296585"/>
          <c:h val="0.77977093772369821"/>
        </c:manualLayout>
      </c:layout>
      <c:bar3DChart>
        <c:barDir val="col"/>
        <c:grouping val="stacked"/>
        <c:ser>
          <c:idx val="0"/>
          <c:order val="0"/>
          <c:tx>
            <c:strRef>
              <c:f>'Слайд 3'!$A$6</c:f>
              <c:strCache>
                <c:ptCount val="1"/>
                <c:pt idx="0">
                  <c:v>за счет целевых средств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1.7688679245283258E-2"/>
                  <c:y val="2.9342723004694847E-3"/>
                </c:manualLayout>
              </c:layout>
              <c:showVal val="1"/>
            </c:dLbl>
            <c:dLbl>
              <c:idx val="1"/>
              <c:layout>
                <c:manualLayout>
                  <c:x val="1.5723270440251645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1.3757861635220227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1.3757861635220227E-2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1.1792452830188741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</c:dLbls>
          <c:cat>
            <c:strRef>
              <c:f>'Слайд 3'!$B$5:$C$5</c:f>
              <c:strCache>
                <c:ptCount val="2"/>
                <c:pt idx="0">
                  <c:v>2013 г.</c:v>
                </c:pt>
                <c:pt idx="1">
                  <c:v>2014 г.</c:v>
                </c:pt>
              </c:strCache>
            </c:strRef>
          </c:cat>
          <c:val>
            <c:numRef>
              <c:f>'Слайд 3'!$B$6:$C$6</c:f>
              <c:numCache>
                <c:formatCode>#,##0</c:formatCode>
                <c:ptCount val="2"/>
                <c:pt idx="0">
                  <c:v>201214</c:v>
                </c:pt>
                <c:pt idx="1">
                  <c:v>334346</c:v>
                </c:pt>
              </c:numCache>
            </c:numRef>
          </c:val>
        </c:ser>
        <c:ser>
          <c:idx val="1"/>
          <c:order val="1"/>
          <c:tx>
            <c:strRef>
              <c:f>'Слайд 3'!$A$7</c:f>
              <c:strCache>
                <c:ptCount val="1"/>
                <c:pt idx="0">
                  <c:v>за счет собственных средств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0"/>
              <c:layout>
                <c:manualLayout>
                  <c:x val="1.5723270440251645E-2"/>
                  <c:y val="1.1737089201878043E-2"/>
                </c:manualLayout>
              </c:layout>
              <c:showVal val="1"/>
            </c:dLbl>
            <c:dLbl>
              <c:idx val="1"/>
              <c:layout>
                <c:manualLayout>
                  <c:x val="3.0424540682414711E-2"/>
                  <c:y val="2.5936355670441114E-2"/>
                </c:manualLayout>
              </c:layout>
              <c:showVal val="1"/>
            </c:dLbl>
            <c:dLbl>
              <c:idx val="2"/>
              <c:layout>
                <c:manualLayout>
                  <c:x val="1.1792452830188741E-2"/>
                  <c:y val="-2.9342723004694847E-3"/>
                </c:manualLayout>
              </c:layout>
              <c:showVal val="1"/>
            </c:dLbl>
            <c:dLbl>
              <c:idx val="3"/>
              <c:layout>
                <c:manualLayout>
                  <c:x val="1.3757861635220227E-2"/>
                  <c:y val="-2.9342723004694847E-3"/>
                </c:manualLayout>
              </c:layout>
              <c:showVal val="1"/>
            </c:dLbl>
            <c:dLbl>
              <c:idx val="4"/>
              <c:layout>
                <c:manualLayout>
                  <c:x val="1.1792452830188741E-2"/>
                  <c:y val="0"/>
                </c:manualLayout>
              </c:layout>
              <c:showVal val="1"/>
            </c:dLbl>
            <c:spPr>
              <a:noFill/>
            </c:spPr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</c:dLbls>
          <c:cat>
            <c:strRef>
              <c:f>'Слайд 3'!$B$5:$C$5</c:f>
              <c:strCache>
                <c:ptCount val="2"/>
                <c:pt idx="0">
                  <c:v>2013 г.</c:v>
                </c:pt>
                <c:pt idx="1">
                  <c:v>2014 г.</c:v>
                </c:pt>
              </c:strCache>
            </c:strRef>
          </c:cat>
          <c:val>
            <c:numRef>
              <c:f>'Слайд 3'!$B$7:$C$7</c:f>
              <c:numCache>
                <c:formatCode>#,##0</c:formatCode>
                <c:ptCount val="2"/>
                <c:pt idx="0">
                  <c:v>146340</c:v>
                </c:pt>
                <c:pt idx="1">
                  <c:v>118202</c:v>
                </c:pt>
              </c:numCache>
            </c:numRef>
          </c:val>
        </c:ser>
        <c:shape val="cylinder"/>
        <c:axId val="107684608"/>
        <c:axId val="107686144"/>
        <c:axId val="0"/>
      </c:bar3DChart>
      <c:catAx>
        <c:axId val="107684608"/>
        <c:scaling>
          <c:orientation val="minMax"/>
        </c:scaling>
        <c:axPos val="b"/>
        <c:tickLblPos val="nextTo"/>
        <c:crossAx val="107686144"/>
        <c:crosses val="autoZero"/>
        <c:auto val="1"/>
        <c:lblAlgn val="ctr"/>
        <c:lblOffset val="100"/>
      </c:catAx>
      <c:valAx>
        <c:axId val="107686144"/>
        <c:scaling>
          <c:orientation val="minMax"/>
        </c:scaling>
        <c:delete val="1"/>
        <c:axPos val="l"/>
        <c:numFmt formatCode="#,##0" sourceLinked="1"/>
        <c:tickLblPos val="nextTo"/>
        <c:crossAx val="107684608"/>
        <c:crosses val="autoZero"/>
        <c:crossBetween val="between"/>
      </c:valAx>
      <c:spPr>
        <a:solidFill>
          <a:schemeClr val="tx2">
            <a:lumMod val="20000"/>
            <a:lumOff val="80000"/>
          </a:schemeClr>
        </a:solidFill>
      </c:spPr>
    </c:plotArea>
    <c:legend>
      <c:legendPos val="b"/>
      <c:layout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</c:chart>
  <c:spPr>
    <a:solidFill>
      <a:schemeClr val="tx2">
        <a:lumMod val="20000"/>
        <a:lumOff val="80000"/>
      </a:schemeClr>
    </a:solidFill>
  </c:spPr>
  <c:txPr>
    <a:bodyPr/>
    <a:lstStyle/>
    <a:p>
      <a:pPr>
        <a:defRPr sz="1400"/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20"/>
      <c:hPercent val="100"/>
      <c:rotY val="200"/>
      <c:depthPercent val="100"/>
      <c:perspective val="30"/>
    </c:view3D>
    <c:plotArea>
      <c:layout>
        <c:manualLayout>
          <c:layoutTarget val="inner"/>
          <c:xMode val="edge"/>
          <c:yMode val="edge"/>
          <c:x val="0.11541078769025655"/>
          <c:y val="6.4772133599559148E-2"/>
          <c:w val="0.87646974410250711"/>
          <c:h val="0.856822394457922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spPr>
              <a:solidFill>
                <a:srgbClr val="6699FF"/>
              </a:solidFill>
              <a:ln w="38100">
                <a:solidFill>
                  <a:srgbClr val="000066"/>
                </a:solidFill>
              </a:ln>
            </c:spPr>
          </c:dPt>
          <c:dPt>
            <c:idx val="1"/>
            <c:spPr>
              <a:solidFill>
                <a:srgbClr val="000066"/>
              </a:solidFill>
              <a:ln w="12700">
                <a:solidFill>
                  <a:srgbClr val="6699FF"/>
                </a:solidFill>
              </a:ln>
            </c:spPr>
          </c:dPt>
          <c:dPt>
            <c:idx val="2"/>
            <c:spPr>
              <a:solidFill>
                <a:srgbClr val="00B0F0"/>
              </a:solidFill>
              <a:ln>
                <a:solidFill>
                  <a:srgbClr val="000066"/>
                </a:solidFill>
              </a:ln>
            </c:spPr>
          </c:dPt>
          <c:dPt>
            <c:idx val="3"/>
            <c:spPr>
              <a:solidFill>
                <a:srgbClr val="00B050"/>
              </a:solidFill>
            </c:spPr>
          </c:dPt>
          <c:dPt>
            <c:idx val="4"/>
            <c:spPr>
              <a:solidFill>
                <a:srgbClr val="FFFF00"/>
              </a:solidFill>
            </c:spPr>
          </c:dPt>
          <c:dPt>
            <c:idx val="5"/>
            <c:spPr>
              <a:solidFill>
                <a:srgbClr val="FF0000"/>
              </a:solidFill>
            </c:spPr>
          </c:dPt>
          <c:dPt>
            <c:idx val="6"/>
            <c:spPr>
              <a:solidFill>
                <a:srgbClr val="7030A0"/>
              </a:solidFill>
            </c:spPr>
          </c:dPt>
          <c:dLbls>
            <c:dLbl>
              <c:idx val="0"/>
              <c:layout>
                <c:manualLayout>
                  <c:x val="5.8789764100285174E-3"/>
                  <c:y val="5.4203612655745817E-2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2.3646215235344232E-2"/>
                  <c:y val="-0.30577180439558882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0"/>
                  <c:y val="-6.9040513558193989E-2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0.25535820094063638"/>
                  <c:y val="-9.7795049058548456E-4"/>
                </c:manualLayout>
              </c:layout>
              <c:showCatName val="1"/>
              <c:showPercent val="1"/>
            </c:dLbl>
            <c:dLbl>
              <c:idx val="4"/>
              <c:layout>
                <c:manualLayout>
                  <c:x val="0.15512755527163638"/>
                  <c:y val="-4.0784077978401528E-2"/>
                </c:manualLayout>
              </c:layout>
              <c:showCatName val="1"/>
              <c:showPercent val="1"/>
            </c:dLbl>
            <c:dLbl>
              <c:idx val="5"/>
              <c:layout>
                <c:manualLayout>
                  <c:x val="0.17422485464578011"/>
                  <c:y val="6.0164530419162525E-2"/>
                </c:manualLayout>
              </c:layout>
              <c:showCatName val="1"/>
              <c:showPercent val="1"/>
            </c:dLbl>
            <c:numFmt formatCode="0.0%" sourceLinked="0"/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effectLst/>
                  </a:defRPr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Лист1!$A$2:$A$13</c:f>
              <c:strCache>
                <c:ptCount val="9"/>
                <c:pt idx="0">
                  <c:v>Общегосударственные расходы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Образование</c:v>
                </c:pt>
                <c:pt idx="4">
                  <c:v>Культура и кинематография</c:v>
                </c:pt>
                <c:pt idx="5">
                  <c:v>Социальная политика</c:v>
                </c:pt>
                <c:pt idx="6">
                  <c:v>Средства массовой информации</c:v>
                </c:pt>
                <c:pt idx="7">
                  <c:v>Межбюджетные трансферты</c:v>
                </c:pt>
                <c:pt idx="8">
                  <c:v>Прочие разделы</c:v>
                </c:pt>
              </c:strCache>
            </c:strRef>
          </c:cat>
          <c:val>
            <c:numRef>
              <c:f>Лист1!$B$2:$B$13</c:f>
              <c:numCache>
                <c:formatCode>#,##0</c:formatCode>
                <c:ptCount val="12"/>
                <c:pt idx="0">
                  <c:v>47725</c:v>
                </c:pt>
                <c:pt idx="1">
                  <c:v>1300</c:v>
                </c:pt>
                <c:pt idx="2">
                  <c:v>1127</c:v>
                </c:pt>
                <c:pt idx="3">
                  <c:v>372295</c:v>
                </c:pt>
                <c:pt idx="4">
                  <c:v>9847</c:v>
                </c:pt>
                <c:pt idx="5">
                  <c:v>9122</c:v>
                </c:pt>
                <c:pt idx="6">
                  <c:v>1316</c:v>
                </c:pt>
                <c:pt idx="7">
                  <c:v>9116</c:v>
                </c:pt>
                <c:pt idx="8">
                  <c:v>700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Y val="30"/>
      <c:perspective val="0"/>
    </c:view3D>
    <c:plotArea>
      <c:layout>
        <c:manualLayout>
          <c:layoutTarget val="inner"/>
          <c:xMode val="edge"/>
          <c:yMode val="edge"/>
          <c:x val="7.9166010498687822E-2"/>
          <c:y val="0.20507974028509321"/>
          <c:w val="0.76266343812436233"/>
          <c:h val="0.67756179867250121"/>
        </c:manualLayout>
      </c:layout>
      <c:pie3DChart>
        <c:varyColors val="1"/>
        <c:ser>
          <c:idx val="1"/>
          <c:order val="0"/>
          <c:tx>
            <c:strRef>
              <c:f>Лист1!$C$1</c:f>
              <c:strCache>
                <c:ptCount val="1"/>
                <c:pt idx="0">
                  <c:v>2010 г.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solidFill>
                <a:srgbClr val="000066"/>
              </a:solidFill>
            </a:ln>
          </c:spPr>
          <c:explosion val="25"/>
          <c:dPt>
            <c:idx val="0"/>
            <c:spPr>
              <a:solidFill>
                <a:srgbClr val="FFFF00"/>
              </a:solidFill>
              <a:ln>
                <a:solidFill>
                  <a:srgbClr val="000066"/>
                </a:solidFill>
              </a:ln>
            </c:spPr>
          </c:dPt>
          <c:dPt>
            <c:idx val="1"/>
            <c:spPr>
              <a:solidFill>
                <a:schemeClr val="bg2">
                  <a:lumMod val="50000"/>
                </a:schemeClr>
              </a:solidFill>
              <a:ln>
                <a:solidFill>
                  <a:srgbClr val="000066"/>
                </a:solidFill>
              </a:ln>
            </c:spPr>
          </c:dPt>
          <c:dPt>
            <c:idx val="2"/>
            <c:spPr>
              <a:solidFill>
                <a:srgbClr val="FF9900"/>
              </a:solidFill>
              <a:ln>
                <a:solidFill>
                  <a:srgbClr val="000066"/>
                </a:solidFill>
              </a:ln>
            </c:spPr>
          </c:dPt>
          <c:dPt>
            <c:idx val="3"/>
            <c:spPr>
              <a:solidFill>
                <a:srgbClr val="92D050"/>
              </a:solidFill>
              <a:ln>
                <a:solidFill>
                  <a:srgbClr val="000066"/>
                </a:solidFill>
              </a:ln>
            </c:spPr>
          </c:dPt>
          <c:dPt>
            <c:idx val="4"/>
            <c:spPr>
              <a:solidFill>
                <a:srgbClr val="FF0000"/>
              </a:solidFill>
              <a:ln>
                <a:solidFill>
                  <a:srgbClr val="000066"/>
                </a:solidFill>
              </a:ln>
            </c:spPr>
          </c:dPt>
          <c:dPt>
            <c:idx val="5"/>
            <c:spPr>
              <a:solidFill>
                <a:schemeClr val="accent4">
                  <a:lumMod val="75000"/>
                </a:schemeClr>
              </a:solidFill>
              <a:ln>
                <a:solidFill>
                  <a:srgbClr val="000066"/>
                </a:solidFill>
              </a:ln>
            </c:spPr>
          </c:dPt>
          <c:dPt>
            <c:idx val="6"/>
            <c:spPr>
              <a:solidFill>
                <a:srgbClr val="00B050"/>
              </a:solidFill>
              <a:ln>
                <a:solidFill>
                  <a:srgbClr val="000066"/>
                </a:solidFill>
              </a:ln>
            </c:spPr>
          </c:dPt>
          <c:dPt>
            <c:idx val="8"/>
            <c:spPr>
              <a:solidFill>
                <a:srgbClr val="00B0F0"/>
              </a:solidFill>
              <a:ln>
                <a:solidFill>
                  <a:srgbClr val="000066"/>
                </a:solidFill>
              </a:ln>
            </c:spPr>
          </c:dPt>
          <c:dLbls>
            <c:dLbl>
              <c:idx val="0"/>
              <c:layout>
                <c:manualLayout>
                  <c:x val="-3.3052338446912091E-2"/>
                  <c:y val="-8.4717013423817628E-2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0"/>
                  <c:y val="-4.753568026907172E-2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-0.15917778261431789"/>
                  <c:y val="0.10565415066821462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0.18058740285687783"/>
                  <c:y val="7.1350678632020811E-2"/>
                </c:manualLayout>
              </c:layout>
              <c:showCatName val="1"/>
              <c:showPercent val="1"/>
            </c:dLbl>
            <c:dLbl>
              <c:idx val="4"/>
              <c:layout>
                <c:manualLayout>
                  <c:x val="0"/>
                  <c:y val="6.5281684376581314E-2"/>
                </c:manualLayout>
              </c:layout>
              <c:showCatName val="1"/>
              <c:showPercent val="1"/>
            </c:dLbl>
            <c:dLbl>
              <c:idx val="5"/>
              <c:layout>
                <c:manualLayout>
                  <c:x val="4.2267616895026294E-3"/>
                  <c:y val="-9.4484812632080264E-2"/>
                </c:manualLayout>
              </c:layout>
              <c:showCatName val="1"/>
              <c:showPercent val="1"/>
            </c:dLbl>
            <c:dLbl>
              <c:idx val="6"/>
              <c:layout>
                <c:manualLayout>
                  <c:x val="1.2098154849825441E-2"/>
                  <c:y val="-0.26480731166473198"/>
                </c:manualLayout>
              </c:layout>
              <c:showCatName val="1"/>
              <c:showPercent val="1"/>
            </c:dLbl>
            <c:dLbl>
              <c:idx val="8"/>
              <c:layout>
                <c:manualLayout>
                  <c:x val="0.14343812663802391"/>
                  <c:y val="-7.0453091049796288E-2"/>
                </c:manualLayout>
              </c:layout>
              <c:showCatName val="1"/>
              <c:showPercent val="1"/>
            </c:dLbl>
            <c:numFmt formatCode="0.0%" sourceLinked="0"/>
            <c:txPr>
              <a:bodyPr/>
              <a:lstStyle/>
              <a:p>
                <a:pPr>
                  <a:defRPr sz="1400" b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Лист1!$A$2:$A$11</c:f>
              <c:strCache>
                <c:ptCount val="10"/>
                <c:pt idx="0">
                  <c:v>Оплата труда и начисления на нее </c:v>
                </c:pt>
                <c:pt idx="1">
                  <c:v>Оплата работ, услуг </c:v>
                </c:pt>
                <c:pt idx="2">
                  <c:v>Обслуживание муниципального долга</c:v>
                </c:pt>
                <c:pt idx="3">
                  <c:v>Безвозмездные перечисления муниципальным учреждениям</c:v>
                </c:pt>
                <c:pt idx="4">
                  <c:v>Безвозмездные перечисления организациям</c:v>
                </c:pt>
                <c:pt idx="5">
                  <c:v>Перечисления другим бюджетам</c:v>
                </c:pt>
                <c:pt idx="6">
                  <c:v>Пособия по социальной помощи населению</c:v>
                </c:pt>
                <c:pt idx="7">
                  <c:v>Прочие расходы</c:v>
                </c:pt>
                <c:pt idx="8">
                  <c:v>Увеличение стоимости основных средств</c:v>
                </c:pt>
                <c:pt idx="9">
                  <c:v>Увеличение стоимости материальных запасов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86540</c:v>
                </c:pt>
                <c:pt idx="1">
                  <c:v>11477</c:v>
                </c:pt>
                <c:pt idx="2">
                  <c:v>198</c:v>
                </c:pt>
                <c:pt idx="3">
                  <c:v>242536</c:v>
                </c:pt>
                <c:pt idx="4">
                  <c:v>649</c:v>
                </c:pt>
                <c:pt idx="5">
                  <c:v>9116</c:v>
                </c:pt>
                <c:pt idx="6">
                  <c:v>5369</c:v>
                </c:pt>
                <c:pt idx="7">
                  <c:v>2044</c:v>
                </c:pt>
                <c:pt idx="8">
                  <c:v>92116</c:v>
                </c:pt>
                <c:pt idx="9">
                  <c:v>2458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Y val="30"/>
      <c:perspective val="0"/>
    </c:view3D>
    <c:plotArea>
      <c:layout>
        <c:manualLayout>
          <c:layoutTarget val="inner"/>
          <c:xMode val="edge"/>
          <c:yMode val="edge"/>
          <c:x val="1.7003119871926799E-2"/>
          <c:y val="0.14837820341101884"/>
          <c:w val="0.92168493118250994"/>
          <c:h val="0.82167808881745397"/>
        </c:manualLayout>
      </c:layout>
      <c:pie3DChart>
        <c:varyColors val="1"/>
        <c:ser>
          <c:idx val="0"/>
          <c:order val="0"/>
          <c:tx>
            <c:strRef>
              <c:f>Лист1!$C$1</c:f>
              <c:strCache>
                <c:ptCount val="1"/>
                <c:pt idx="0">
                  <c:v>Столбец3</c:v>
                </c:pt>
              </c:strCache>
            </c:strRef>
          </c:tx>
          <c:explosion val="25"/>
          <c:dPt>
            <c:idx val="1"/>
            <c:spPr>
              <a:solidFill>
                <a:srgbClr val="92D050"/>
              </a:solidFill>
            </c:spPr>
          </c:dPt>
          <c:dPt>
            <c:idx val="2"/>
            <c:spPr>
              <a:solidFill>
                <a:srgbClr val="FF0000"/>
              </a:solidFill>
            </c:spPr>
          </c:dPt>
          <c:dPt>
            <c:idx val="4"/>
            <c:spPr>
              <a:solidFill>
                <a:srgbClr val="FFFF00"/>
              </a:solidFill>
            </c:spPr>
          </c:dPt>
          <c:dPt>
            <c:idx val="5"/>
            <c:spPr>
              <a:solidFill>
                <a:srgbClr val="0070C0"/>
              </a:solidFill>
            </c:spPr>
          </c:dPt>
          <c:dLbls>
            <c:numFmt formatCode="0.0%" sourceLinked="0"/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bestFit"/>
            <c:showVal val="1"/>
            <c:showCatName val="1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Оплата труда и начисления на нее </c:v>
                </c:pt>
                <c:pt idx="1">
                  <c:v>Оплата работ, услуг </c:v>
                </c:pt>
                <c:pt idx="2">
                  <c:v>Пособия по социальной помощи населению</c:v>
                </c:pt>
                <c:pt idx="3">
                  <c:v>Прочие расходы</c:v>
                </c:pt>
                <c:pt idx="4">
                  <c:v>Увеличение стоимости основных средств</c:v>
                </c:pt>
                <c:pt idx="5">
                  <c:v>Увеличение стоимости материальных запасов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199180</c:v>
                </c:pt>
                <c:pt idx="1">
                  <c:v>28763</c:v>
                </c:pt>
                <c:pt idx="2">
                  <c:v>1091</c:v>
                </c:pt>
                <c:pt idx="3">
                  <c:v>123</c:v>
                </c:pt>
                <c:pt idx="4">
                  <c:v>1232</c:v>
                </c:pt>
                <c:pt idx="5">
                  <c:v>8206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plotArea>
      <c:layout>
        <c:manualLayout>
          <c:layoutTarget val="inner"/>
          <c:xMode val="edge"/>
          <c:yMode val="edge"/>
          <c:x val="2.5978141133304284E-2"/>
          <c:y val="1.4622042112663351E-2"/>
          <c:w val="0.9287292755042299"/>
          <c:h val="0.70658998012262231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дотация из РФФПП</c:v>
                </c:pt>
              </c:strCache>
            </c:strRef>
          </c:tx>
          <c:spPr>
            <a:solidFill>
              <a:srgbClr val="0070C0"/>
            </a:solidFill>
          </c:spPr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2012 г.</c:v>
                </c:pt>
                <c:pt idx="1">
                  <c:v>2013 г.</c:v>
                </c:pt>
                <c:pt idx="2">
                  <c:v>2014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4700</c:v>
                </c:pt>
                <c:pt idx="1">
                  <c:v>5500</c:v>
                </c:pt>
                <c:pt idx="2">
                  <c:v>8200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иные МБТ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4.4076826487002892E-3"/>
                  <c:y val="-3.4567659291195769E-2"/>
                </c:manualLayout>
              </c:layout>
              <c:showVal val="1"/>
            </c:dLbl>
            <c:dLbl>
              <c:idx val="1"/>
              <c:layout>
                <c:manualLayout>
                  <c:x val="4.4076826487002892E-3"/>
                  <c:y val="-2.2222066687197291E-2"/>
                </c:manualLayout>
              </c:layout>
              <c:showVal val="1"/>
            </c:dLbl>
            <c:dLbl>
              <c:idx val="2"/>
              <c:layout>
                <c:manualLayout>
                  <c:x val="-8.8153652974005819E-3"/>
                  <c:y val="4.9382370415993991E-3"/>
                </c:manualLayout>
              </c:layout>
              <c:showVal val="1"/>
            </c:dLbl>
            <c:dLbl>
              <c:idx val="3"/>
              <c:layout>
                <c:manualLayout>
                  <c:x val="2.9384550991335204E-3"/>
                  <c:y val="-4.4444133374394575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2012 г.</c:v>
                </c:pt>
                <c:pt idx="1">
                  <c:v>2013 г.</c:v>
                </c:pt>
                <c:pt idx="2">
                  <c:v>2014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7651</c:v>
                </c:pt>
                <c:pt idx="1">
                  <c:v>5864</c:v>
                </c:pt>
                <c:pt idx="2">
                  <c:v>916</c:v>
                </c:pt>
              </c:numCache>
            </c:numRef>
          </c:val>
        </c:ser>
        <c:overlap val="100"/>
        <c:axId val="112873472"/>
        <c:axId val="112875008"/>
      </c:barChart>
      <c:catAx>
        <c:axId val="1128734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12875008"/>
        <c:crosses val="autoZero"/>
        <c:auto val="1"/>
        <c:lblAlgn val="ctr"/>
        <c:lblOffset val="100"/>
      </c:catAx>
      <c:valAx>
        <c:axId val="112875008"/>
        <c:scaling>
          <c:orientation val="minMax"/>
        </c:scaling>
        <c:delete val="1"/>
        <c:axPos val="l"/>
        <c:numFmt formatCode="General" sourceLinked="1"/>
        <c:tickLblPos val="nextTo"/>
        <c:crossAx val="1128734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7.055647166970669E-3"/>
          <c:y val="0.88227208396734047"/>
          <c:w val="0.97531362223822815"/>
          <c:h val="0.1177279160326576"/>
        </c:manualLayout>
      </c:layout>
      <c:txPr>
        <a:bodyPr/>
        <a:lstStyle/>
        <a:p>
          <a:pPr>
            <a:defRPr sz="36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plotArea>
      <c:layout>
        <c:manualLayout>
          <c:layoutTarget val="inner"/>
          <c:xMode val="edge"/>
          <c:yMode val="edge"/>
          <c:x val="2.5978141133304284E-2"/>
          <c:y val="1.4622042112663351E-2"/>
          <c:w val="0.92872927550423001"/>
          <c:h val="0.7065899801226222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КЗ по налогам, штрафам и пеням за неуплату ЕСН</c:v>
                </c:pt>
              </c:strCache>
            </c:strRef>
          </c:tx>
          <c:spPr>
            <a:solidFill>
              <a:srgbClr val="0070C0"/>
            </a:solidFill>
          </c:spPr>
          <c:dLbls>
            <c:dLbl>
              <c:idx val="2"/>
              <c:layout>
                <c:manualLayout>
                  <c:x val="4.4076826487002892E-3"/>
                  <c:y val="3.4567659291195776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2012 г.</c:v>
                </c:pt>
                <c:pt idx="1">
                  <c:v>2013 г.</c:v>
                </c:pt>
                <c:pt idx="2">
                  <c:v>2014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9948</c:v>
                </c:pt>
                <c:pt idx="1">
                  <c:v>8989</c:v>
                </c:pt>
                <c:pt idx="2">
                  <c:v>3544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Оплата работ, услуг, содержание имущества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4.4076826487002892E-3"/>
                  <c:y val="-7.4073555623990969E-3"/>
                </c:manualLayout>
              </c:layout>
              <c:showVal val="1"/>
            </c:dLbl>
            <c:dLbl>
              <c:idx val="1"/>
              <c:layout>
                <c:manualLayout>
                  <c:x val="1.4692275495667634E-3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-3.5261461189602314E-2"/>
                  <c:y val="4.9382370415993982E-3"/>
                </c:manualLayout>
              </c:layout>
              <c:showVal val="1"/>
            </c:dLbl>
            <c:dLbl>
              <c:idx val="3"/>
              <c:layout>
                <c:manualLayout>
                  <c:x val="2.9384550991335199E-3"/>
                  <c:y val="-4.4444133374394575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2012 г.</c:v>
                </c:pt>
                <c:pt idx="1">
                  <c:v>2013 г.</c:v>
                </c:pt>
                <c:pt idx="2">
                  <c:v>2014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1200</c:v>
                </c:pt>
                <c:pt idx="1">
                  <c:v>1531</c:v>
                </c:pt>
                <c:pt idx="2">
                  <c:v>1893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Коммунальные услуги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1"/>
              <c:layout>
                <c:manualLayout>
                  <c:x val="2.9384550991335256E-3"/>
                  <c:y val="3.4567659291195776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4.4444133374394519E-2"/>
                </c:manualLayout>
              </c:layout>
              <c:showVal val="1"/>
            </c:dLbl>
            <c:showVal val="1"/>
          </c:dLbls>
          <c:cat>
            <c:strRef>
              <c:f>Лист1!$A$2:$A$4</c:f>
              <c:strCache>
                <c:ptCount val="3"/>
                <c:pt idx="0">
                  <c:v>2012 г.</c:v>
                </c:pt>
                <c:pt idx="1">
                  <c:v>2013 г.</c:v>
                </c:pt>
                <c:pt idx="2">
                  <c:v>2014 г.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1">
                  <c:v>3776</c:v>
                </c:pt>
                <c:pt idx="2">
                  <c:v>4960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Прочая КЗ2</c:v>
                </c:pt>
              </c:strCache>
            </c:strRef>
          </c:tx>
          <c:spPr>
            <a:solidFill>
              <a:srgbClr val="3EF026"/>
            </a:solidFill>
          </c:spPr>
          <c:cat>
            <c:strRef>
              <c:f>Лист1!$A$2:$A$4</c:f>
              <c:strCache>
                <c:ptCount val="3"/>
                <c:pt idx="0">
                  <c:v>2012 г.</c:v>
                </c:pt>
                <c:pt idx="1">
                  <c:v>2013 г.</c:v>
                </c:pt>
                <c:pt idx="2">
                  <c:v>2014 г.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46</c:v>
                </c:pt>
                <c:pt idx="1">
                  <c:v>266</c:v>
                </c:pt>
                <c:pt idx="2">
                  <c:v>612</c:v>
                </c:pt>
              </c:numCache>
            </c:numRef>
          </c:val>
        </c:ser>
        <c:overlap val="100"/>
        <c:axId val="113124864"/>
        <c:axId val="113126400"/>
      </c:barChart>
      <c:catAx>
        <c:axId val="1131248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13126400"/>
        <c:crosses val="autoZero"/>
        <c:auto val="1"/>
        <c:lblAlgn val="ctr"/>
        <c:lblOffset val="100"/>
      </c:catAx>
      <c:valAx>
        <c:axId val="113126400"/>
        <c:scaling>
          <c:orientation val="minMax"/>
        </c:scaling>
        <c:delete val="1"/>
        <c:axPos val="l"/>
        <c:numFmt formatCode="General" sourceLinked="1"/>
        <c:tickLblPos val="nextTo"/>
        <c:crossAx val="1131248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2.3217150212205048E-2"/>
          <c:y val="0.84770438079951238"/>
          <c:w val="0.97097801272050288"/>
          <c:h val="0.11772795990929198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Исполнение за 2013 г.</c:v>
                </c:pt>
              </c:strCache>
            </c:strRef>
          </c:tx>
          <c:dLbls>
            <c:dLbl>
              <c:idx val="0"/>
              <c:layout>
                <c:manualLayout>
                  <c:x val="-2.4678617869376914E-2"/>
                  <c:y val="0.15303472722032496"/>
                </c:manualLayout>
              </c:layout>
              <c:showVal val="1"/>
            </c:dLbl>
            <c:dLbl>
              <c:idx val="1"/>
              <c:layout>
                <c:manualLayout>
                  <c:x val="-1.0079826584415275E-2"/>
                  <c:y val="0.18881980102049908"/>
                </c:manualLayout>
              </c:layout>
              <c:showVal val="1"/>
            </c:dLbl>
            <c:txPr>
              <a:bodyPr/>
              <a:lstStyle/>
              <a:p>
                <a:pPr>
                  <a:defRPr sz="16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Доходы 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343420</c:v>
                </c:pt>
                <c:pt idx="1">
                  <c:v>347554</c:v>
                </c:pt>
                <c:pt idx="2">
                  <c:v>4134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Уточненный бюджет</c:v>
                </c:pt>
              </c:strCache>
            </c:strRef>
          </c:tx>
          <c:spPr>
            <a:solidFill>
              <a:srgbClr val="0070C0"/>
            </a:solidFill>
          </c:spPr>
          <c:dLbls>
            <c:dLbl>
              <c:idx val="0"/>
              <c:layout>
                <c:manualLayout>
                  <c:x val="8.0071198784152538E-3"/>
                  <c:y val="-2.581154428895989E-2"/>
                </c:manualLayout>
              </c:layout>
              <c:showVal val="1"/>
            </c:dLbl>
            <c:dLbl>
              <c:idx val="1"/>
              <c:layout>
                <c:manualLayout>
                  <c:x val="2.3661296428721859E-5"/>
                  <c:y val="-2.2757334531267881E-2"/>
                </c:manualLayout>
              </c:layout>
              <c:showVal val="1"/>
            </c:dLbl>
            <c:dLbl>
              <c:idx val="2"/>
              <c:layout>
                <c:manualLayout>
                  <c:x val="2.6071982340126486E-2"/>
                  <c:y val="-3.1291326053377602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Доходы 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454645</c:v>
                </c:pt>
                <c:pt idx="1">
                  <c:v>460636</c:v>
                </c:pt>
                <c:pt idx="2">
                  <c:v>5991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Исполнение бюджета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3.3388718293862786E-2"/>
                  <c:y val="-2.0448613600099211E-2"/>
                </c:manualLayout>
              </c:layout>
              <c:showVal val="1"/>
            </c:dLbl>
            <c:dLbl>
              <c:idx val="1"/>
              <c:layout>
                <c:manualLayout>
                  <c:x val="3.4840401697943786E-2"/>
                  <c:y val="-3.0672920400148802E-2"/>
                </c:manualLayout>
              </c:layout>
              <c:showVal val="1"/>
            </c:dLbl>
            <c:dLbl>
              <c:idx val="2"/>
              <c:layout>
                <c:manualLayout>
                  <c:x val="2.9033668081619984E-2"/>
                  <c:y val="-3.5785073800173643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Доходы 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Лист1!$D$2:$D$4</c:f>
              <c:numCache>
                <c:formatCode>#,##0</c:formatCode>
                <c:ptCount val="3"/>
                <c:pt idx="0">
                  <c:v>453468</c:v>
                </c:pt>
                <c:pt idx="1">
                  <c:v>452548</c:v>
                </c:pt>
                <c:pt idx="2">
                  <c:v>-920</c:v>
                </c:pt>
              </c:numCache>
            </c:numRef>
          </c:val>
        </c:ser>
        <c:shape val="box"/>
        <c:axId val="88865792"/>
        <c:axId val="96875264"/>
        <c:axId val="0"/>
      </c:bar3DChart>
      <c:catAx>
        <c:axId val="88865792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96875264"/>
        <c:crosses val="autoZero"/>
        <c:auto val="1"/>
        <c:lblAlgn val="ctr"/>
        <c:lblOffset val="100"/>
      </c:catAx>
      <c:valAx>
        <c:axId val="96875264"/>
        <c:scaling>
          <c:orientation val="minMax"/>
        </c:scaling>
        <c:delete val="1"/>
        <c:axPos val="l"/>
        <c:numFmt formatCode="#,##0" sourceLinked="1"/>
        <c:tickLblPos val="none"/>
        <c:crossAx val="88865792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6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plotArea>
      <c:layout>
        <c:manualLayout>
          <c:layoutTarget val="inner"/>
          <c:xMode val="edge"/>
          <c:yMode val="edge"/>
          <c:x val="2.5978141133304284E-2"/>
          <c:y val="1.4622042112663351E-2"/>
          <c:w val="0.92872927550422979"/>
          <c:h val="0.70658998012262242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0070C0"/>
            </a:solidFill>
          </c:spPr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Факт 2013 г.</c:v>
                </c:pt>
                <c:pt idx="1">
                  <c:v>Первоначальный план на 2014 г.</c:v>
                </c:pt>
                <c:pt idx="2">
                  <c:v>Уточненный план на 2014 г.</c:v>
                </c:pt>
                <c:pt idx="3">
                  <c:v>Факт 2014 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48.2</c:v>
                </c:pt>
                <c:pt idx="1">
                  <c:v>40.700000000000003</c:v>
                </c:pt>
                <c:pt idx="2">
                  <c:v>43.3</c:v>
                </c:pt>
                <c:pt idx="3">
                  <c:v>44.5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МБТ из бюджетов поселений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4.4076826487002892E-3"/>
                  <c:y val="-3.4567659291195769E-2"/>
                </c:manualLayout>
              </c:layout>
              <c:showVal val="1"/>
            </c:dLbl>
            <c:dLbl>
              <c:idx val="1"/>
              <c:layout>
                <c:manualLayout>
                  <c:x val="4.4076826487002892E-3"/>
                  <c:y val="-2.2222066687197291E-2"/>
                </c:manualLayout>
              </c:layout>
              <c:showVal val="1"/>
            </c:dLbl>
            <c:dLbl>
              <c:idx val="2"/>
              <c:layout>
                <c:manualLayout>
                  <c:x val="4.4076826487002892E-3"/>
                  <c:y val="-3.2098540770396082E-2"/>
                </c:manualLayout>
              </c:layout>
              <c:showVal val="1"/>
            </c:dLbl>
            <c:dLbl>
              <c:idx val="3"/>
              <c:layout>
                <c:manualLayout>
                  <c:x val="2.9384550991335212E-3"/>
                  <c:y val="-4.4444133374394575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Факт 2013 г.</c:v>
                </c:pt>
                <c:pt idx="1">
                  <c:v>Первоначальный план на 2014 г.</c:v>
                </c:pt>
                <c:pt idx="2">
                  <c:v>Уточненный план на 2014 г.</c:v>
                </c:pt>
                <c:pt idx="3">
                  <c:v>Факт 2014 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14.5</c:v>
                </c:pt>
                <c:pt idx="1">
                  <c:v>6.9</c:v>
                </c:pt>
                <c:pt idx="2">
                  <c:v>7.6</c:v>
                </c:pt>
                <c:pt idx="3">
                  <c:v>6.1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МБТ из областного бюджета</c:v>
                </c:pt>
              </c:strCache>
            </c:strRef>
          </c:tx>
          <c:spPr>
            <a:solidFill>
              <a:srgbClr val="92D050"/>
            </a:solidFill>
          </c:spPr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Факт 2013 г.</c:v>
                </c:pt>
                <c:pt idx="1">
                  <c:v>Первоначальный план на 2014 г.</c:v>
                </c:pt>
                <c:pt idx="2">
                  <c:v>Уточненный план на 2014 г.</c:v>
                </c:pt>
                <c:pt idx="3">
                  <c:v>Факт 2014 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280.5</c:v>
                </c:pt>
                <c:pt idx="1">
                  <c:v>254.9</c:v>
                </c:pt>
                <c:pt idx="2">
                  <c:v>403.8</c:v>
                </c:pt>
                <c:pt idx="3">
                  <c:v>402.9</c:v>
                </c:pt>
              </c:numCache>
            </c:numRef>
          </c:val>
        </c:ser>
        <c:overlap val="100"/>
        <c:axId val="97207808"/>
        <c:axId val="97209344"/>
      </c:barChart>
      <c:catAx>
        <c:axId val="97207808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97209344"/>
        <c:crosses val="autoZero"/>
        <c:auto val="1"/>
        <c:lblAlgn val="ctr"/>
        <c:lblOffset val="100"/>
      </c:catAx>
      <c:valAx>
        <c:axId val="97209344"/>
        <c:scaling>
          <c:orientation val="minMax"/>
        </c:scaling>
        <c:delete val="1"/>
        <c:axPos val="l"/>
        <c:numFmt formatCode="General" sourceLinked="1"/>
        <c:tickLblPos val="nextTo"/>
        <c:crossAx val="972078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7.0556471669706673E-3"/>
          <c:y val="0.88227208396734058"/>
          <c:w val="0.97531362223822815"/>
          <c:h val="0.1177279160326576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7.7647023893896976E-3"/>
          <c:y val="0.14024773729867659"/>
          <c:w val="0.84155065146018604"/>
          <c:h val="0.75217149295723895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3"/>
            <c:spPr>
              <a:solidFill>
                <a:schemeClr val="bg1">
                  <a:lumMod val="65000"/>
                </a:schemeClr>
              </a:solidFill>
            </c:spPr>
          </c:dPt>
          <c:dLbls>
            <c:dLbl>
              <c:idx val="1"/>
              <c:delete val="1"/>
            </c:dLbl>
            <c:txPr>
              <a:bodyPr/>
              <a:lstStyle/>
              <a:p>
                <a:pPr>
                  <a:defRPr sz="20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Безвозмездные поступления</c:v>
                </c:pt>
                <c:pt idx="2">
                  <c:v>НДФЛ</c:v>
                </c:pt>
                <c:pt idx="3">
                  <c:v>Прочие налоговые/неналоговые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409001</c:v>
                </c:pt>
                <c:pt idx="1">
                  <c:v>0</c:v>
                </c:pt>
                <c:pt idx="2" formatCode="#,##0">
                  <c:v>34950</c:v>
                </c:pt>
                <c:pt idx="3" formatCode="#,##0">
                  <c:v>9517</c:v>
                </c:pt>
              </c:numCache>
            </c:numRef>
          </c:val>
        </c:ser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4.9999952112600513E-2"/>
          <c:y val="1.9047485731883425E-2"/>
          <c:w val="0.89999997605630111"/>
          <c:h val="0.10687614234921013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20"/>
      <c:hPercent val="100"/>
      <c:rotY val="200"/>
      <c:depthPercent val="100"/>
      <c:perspective val="30"/>
    </c:view3D>
    <c:plotArea>
      <c:layout>
        <c:manualLayout>
          <c:layoutTarget val="inner"/>
          <c:xMode val="edge"/>
          <c:yMode val="edge"/>
          <c:x val="5.6621023589971467E-2"/>
          <c:y val="6.4772133599559148E-2"/>
          <c:w val="0.86618153538495724"/>
          <c:h val="0.8477335022292847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spPr>
              <a:solidFill>
                <a:srgbClr val="6699FF"/>
              </a:solidFill>
              <a:ln w="38100">
                <a:solidFill>
                  <a:srgbClr val="000066"/>
                </a:solidFill>
              </a:ln>
            </c:spPr>
          </c:dPt>
          <c:dPt>
            <c:idx val="1"/>
            <c:spPr>
              <a:solidFill>
                <a:srgbClr val="000066"/>
              </a:solidFill>
              <a:ln w="12700">
                <a:solidFill>
                  <a:srgbClr val="6699FF"/>
                </a:solidFill>
              </a:ln>
            </c:spPr>
          </c:dPt>
          <c:dPt>
            <c:idx val="2"/>
            <c:spPr>
              <a:solidFill>
                <a:srgbClr val="7030A0"/>
              </a:solidFill>
              <a:ln>
                <a:solidFill>
                  <a:srgbClr val="000066"/>
                </a:solidFill>
              </a:ln>
            </c:spPr>
          </c:dPt>
          <c:dPt>
            <c:idx val="3"/>
            <c:spPr>
              <a:solidFill>
                <a:srgbClr val="00B050"/>
              </a:solidFill>
            </c:spPr>
          </c:dPt>
          <c:dPt>
            <c:idx val="4"/>
            <c:spPr>
              <a:solidFill>
                <a:srgbClr val="FFFF00"/>
              </a:solidFill>
            </c:spPr>
          </c:dPt>
          <c:dPt>
            <c:idx val="5"/>
            <c:spPr>
              <a:solidFill>
                <a:srgbClr val="FF0000"/>
              </a:solidFill>
            </c:spPr>
          </c:dPt>
          <c:dLbls>
            <c:dLbl>
              <c:idx val="1"/>
              <c:layout>
                <c:manualLayout>
                  <c:x val="0.20001562326408187"/>
                  <c:y val="-0.11036044256464199"/>
                </c:manualLayout>
              </c:layout>
              <c:showVal val="1"/>
              <c:showCatName val="1"/>
              <c:showPercent val="1"/>
            </c:dLbl>
            <c:dLbl>
              <c:idx val="2"/>
              <c:layout>
                <c:manualLayout>
                  <c:x val="0.1833743010035922"/>
                  <c:y val="2.8665077899678672E-2"/>
                </c:manualLayout>
              </c:layout>
              <c:showVal val="1"/>
              <c:showCatName val="1"/>
              <c:showPercent val="1"/>
            </c:dLbl>
            <c:dLbl>
              <c:idx val="3"/>
              <c:layout>
                <c:manualLayout>
                  <c:x val="6.5761211717216814E-2"/>
                  <c:y val="4.673873370977092E-2"/>
                </c:manualLayout>
              </c:layout>
              <c:showVal val="1"/>
              <c:showCatName val="1"/>
              <c:showPercent val="1"/>
            </c:dLbl>
            <c:dLbl>
              <c:idx val="4"/>
              <c:layout>
                <c:manualLayout>
                  <c:x val="-9.7668430359589747E-2"/>
                  <c:y val="-0.17016177512506173"/>
                </c:manualLayout>
              </c:layout>
              <c:showVal val="1"/>
              <c:showCatName val="1"/>
              <c:showPercent val="1"/>
            </c:dLbl>
            <c:dLbl>
              <c:idx val="5"/>
              <c:layout>
                <c:manualLayout>
                  <c:x val="-7.1222294745028433E-2"/>
                  <c:y val="3.9714522904724076E-2"/>
                </c:manualLayout>
              </c:layout>
              <c:showVal val="1"/>
              <c:showCatName val="1"/>
              <c:showPercent val="1"/>
            </c:dLbl>
            <c:numFmt formatCode="0.0%" sourceLinked="0"/>
            <c:txPr>
              <a:bodyPr/>
              <a:lstStyle/>
              <a:p>
                <a:pPr>
                  <a:defRPr sz="1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Налог на доходы физических лиц</c:v>
                </c:pt>
                <c:pt idx="1">
                  <c:v>Единый налог на вмененный доход</c:v>
                </c:pt>
                <c:pt idx="2">
                  <c:v>Государственная пошлина</c:v>
                </c:pt>
                <c:pt idx="3">
                  <c:v>Доходы от уплаты акцизов</c:v>
                </c:pt>
                <c:pt idx="4">
                  <c:v>Единый сельскохозяйственный налог</c:v>
                </c:pt>
                <c:pt idx="5">
                  <c:v>Налог, взимаемый в связи с применением патентной системы налогообложения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34950</c:v>
                </c:pt>
                <c:pt idx="1">
                  <c:v>2506</c:v>
                </c:pt>
                <c:pt idx="2">
                  <c:v>486</c:v>
                </c:pt>
                <c:pt idx="3">
                  <c:v>957</c:v>
                </c:pt>
                <c:pt idx="4">
                  <c:v>143</c:v>
                </c:pt>
                <c:pt idx="5">
                  <c:v>17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20"/>
      <c:hPercent val="100"/>
      <c:rotY val="260"/>
      <c:depthPercent val="100"/>
      <c:perspective val="30"/>
    </c:view3D>
    <c:plotArea>
      <c:layout>
        <c:manualLayout>
          <c:layoutTarget val="inner"/>
          <c:xMode val="edge"/>
          <c:yMode val="edge"/>
          <c:x val="0.12646886688776449"/>
          <c:y val="0.13302958492410313"/>
          <c:w val="0.75823027620008099"/>
          <c:h val="0.74274801301477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19050">
              <a:noFill/>
            </a:ln>
          </c:spPr>
          <c:explosion val="10"/>
          <c:dPt>
            <c:idx val="0"/>
            <c:spPr>
              <a:solidFill>
                <a:srgbClr val="000066"/>
              </a:solidFill>
              <a:ln w="19050">
                <a:solidFill>
                  <a:srgbClr val="66CCFF"/>
                </a:solidFill>
              </a:ln>
            </c:spPr>
          </c:dPt>
          <c:dPt>
            <c:idx val="1"/>
            <c:spPr>
              <a:solidFill>
                <a:srgbClr val="FFFF00"/>
              </a:solidFill>
              <a:ln w="19050">
                <a:solidFill>
                  <a:srgbClr val="000066"/>
                </a:solidFill>
              </a:ln>
            </c:spPr>
          </c:dPt>
          <c:dPt>
            <c:idx val="2"/>
            <c:spPr>
              <a:solidFill>
                <a:srgbClr val="0000FF"/>
              </a:solidFill>
              <a:ln w="19050">
                <a:solidFill>
                  <a:srgbClr val="66CCFF"/>
                </a:solidFill>
              </a:ln>
            </c:spPr>
          </c:dPt>
          <c:dPt>
            <c:idx val="3"/>
            <c:spPr>
              <a:solidFill>
                <a:srgbClr val="00B050"/>
              </a:solidFill>
              <a:ln w="19050">
                <a:solidFill>
                  <a:srgbClr val="0000FF"/>
                </a:solidFill>
              </a:ln>
            </c:spPr>
          </c:dPt>
          <c:dPt>
            <c:idx val="4"/>
            <c:spPr>
              <a:solidFill>
                <a:srgbClr val="FF0000"/>
              </a:solidFill>
              <a:ln w="19050">
                <a:solidFill>
                  <a:srgbClr val="6699FF"/>
                </a:solidFill>
              </a:ln>
            </c:spPr>
          </c:dPt>
          <c:dPt>
            <c:idx val="5"/>
            <c:spPr>
              <a:solidFill>
                <a:srgbClr val="6699FF"/>
              </a:solidFill>
              <a:ln w="19050">
                <a:solidFill>
                  <a:srgbClr val="0000FF"/>
                </a:solidFill>
              </a:ln>
            </c:spPr>
          </c:dPt>
          <c:dPt>
            <c:idx val="6"/>
            <c:spPr>
              <a:solidFill>
                <a:srgbClr val="0070C0"/>
              </a:solidFill>
              <a:ln w="19050">
                <a:solidFill>
                  <a:srgbClr val="000066"/>
                </a:solidFill>
              </a:ln>
            </c:spPr>
          </c:dPt>
          <c:dLbls>
            <c:dLbl>
              <c:idx val="0"/>
              <c:layout>
                <c:manualLayout>
                  <c:x val="-6.185661041759536E-2"/>
                  <c:y val="8.2567928572614116E-4"/>
                </c:manualLayout>
              </c:layout>
              <c:spPr>
                <a:ln w="3175">
                  <a:noFill/>
                </a:ln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tx1"/>
                      </a:solidFill>
                      <a:effectLst/>
                    </a:defRPr>
                  </a:pPr>
                  <a:endParaRPr lang="ru-RU"/>
                </a:p>
              </c:txPr>
              <c:showVal val="1"/>
              <c:showCatName val="1"/>
              <c:showPercent val="1"/>
            </c:dLbl>
            <c:dLbl>
              <c:idx val="1"/>
              <c:layout>
                <c:manualLayout>
                  <c:x val="-0.16620742935685151"/>
                  <c:y val="-3.0018598996287733E-2"/>
                </c:manualLayout>
              </c:layout>
              <c:showVal val="1"/>
              <c:showCatName val="1"/>
              <c:showPercent val="1"/>
            </c:dLbl>
            <c:dLbl>
              <c:idx val="2"/>
              <c:layout>
                <c:manualLayout>
                  <c:x val="8.8675276819999895E-3"/>
                  <c:y val="-6.890113570026804E-2"/>
                </c:manualLayout>
              </c:layout>
              <c:showVal val="1"/>
              <c:showCatName val="1"/>
              <c:showPercent val="1"/>
            </c:dLbl>
            <c:dLbl>
              <c:idx val="3"/>
              <c:layout>
                <c:manualLayout>
                  <c:x val="0.22889526634134549"/>
                  <c:y val="-2.5652624147923141E-2"/>
                </c:manualLayout>
              </c:layout>
              <c:showVal val="1"/>
              <c:showCatName val="1"/>
              <c:showPercent val="1"/>
            </c:dLbl>
            <c:dLbl>
              <c:idx val="5"/>
              <c:layout>
                <c:manualLayout>
                  <c:x val="0.19019168204617273"/>
                  <c:y val="7.0165015182392348E-2"/>
                </c:manualLayout>
              </c:layout>
              <c:showVal val="1"/>
              <c:showCatName val="1"/>
              <c:showPercent val="1"/>
            </c:dLbl>
            <c:dLbl>
              <c:idx val="6"/>
              <c:layout>
                <c:manualLayout>
                  <c:x val="2.2404677799162692E-2"/>
                  <c:y val="0.20826180840167799"/>
                </c:manualLayout>
              </c:layout>
              <c:showVal val="1"/>
              <c:showCatName val="1"/>
              <c:showPercent val="1"/>
            </c:dLbl>
            <c:spPr>
              <a:ln w="3175">
                <a:noFill/>
              </a:ln>
            </c:spPr>
            <c:txPr>
              <a:bodyPr/>
              <a:lstStyle/>
              <a:p>
                <a:pPr>
                  <a:defRPr sz="1300" b="1">
                    <a:solidFill>
                      <a:schemeClr val="tx1"/>
                    </a:solidFill>
                    <a:effectLst/>
                  </a:defRPr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Лист1!$A$2:$A$8</c:f>
              <c:strCache>
                <c:ptCount val="7"/>
                <c:pt idx="0">
                  <c:v>Доходы, получаемые в виде арендной платы за земельные участки</c:v>
                </c:pt>
                <c:pt idx="1">
                  <c:v>Доходы от сдачи в аренду имущества</c:v>
                </c:pt>
                <c:pt idx="2">
                  <c:v>Платежи при пользовании природными ресурсами</c:v>
                </c:pt>
                <c:pt idx="3">
                  <c:v>Доходы от оказания платных услуг</c:v>
                </c:pt>
                <c:pt idx="4">
                  <c:v>Доходы от продажи материальных и нематериальных активов</c:v>
                </c:pt>
                <c:pt idx="5">
                  <c:v>Штрафы, санкции, возмещение ущерба</c:v>
                </c:pt>
                <c:pt idx="6">
                  <c:v>Прочие неналоговые доходы</c:v>
                </c:pt>
              </c:strCache>
            </c:strRef>
          </c:cat>
          <c:val>
            <c:numRef>
              <c:f>Лист1!$B$2:$B$8</c:f>
              <c:numCache>
                <c:formatCode>#,##0</c:formatCode>
                <c:ptCount val="7"/>
                <c:pt idx="0">
                  <c:v>1449</c:v>
                </c:pt>
                <c:pt idx="1">
                  <c:v>47</c:v>
                </c:pt>
                <c:pt idx="2">
                  <c:v>197</c:v>
                </c:pt>
                <c:pt idx="3">
                  <c:v>490</c:v>
                </c:pt>
                <c:pt idx="4">
                  <c:v>1794</c:v>
                </c:pt>
                <c:pt idx="5">
                  <c:v>891</c:v>
                </c:pt>
                <c:pt idx="6">
                  <c:v>540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>
        <c:manualLayout>
          <c:layoutTarget val="inner"/>
          <c:xMode val="edge"/>
          <c:yMode val="edge"/>
          <c:x val="0.12973703731270095"/>
          <c:y val="2.7638098000303701E-2"/>
          <c:w val="0.8702629626872993"/>
          <c:h val="0.8925854587194485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2013 г.</c:v>
                </c:pt>
                <c:pt idx="1">
                  <c:v>2014 г.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43256</c:v>
                </c:pt>
                <c:pt idx="1">
                  <c:v>39059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rgbClr val="00B0F0"/>
            </a:solidFill>
          </c:spPr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2013 г.</c:v>
                </c:pt>
                <c:pt idx="1">
                  <c:v>2014 г.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4987</c:v>
                </c:pt>
                <c:pt idx="1">
                  <c:v>5408</c:v>
                </c:pt>
              </c:numCache>
            </c:numRef>
          </c:val>
        </c:ser>
        <c:overlap val="100"/>
        <c:axId val="103105280"/>
        <c:axId val="103106816"/>
      </c:barChart>
      <c:catAx>
        <c:axId val="103105280"/>
        <c:scaling>
          <c:orientation val="minMax"/>
        </c:scaling>
        <c:axPos val="l"/>
        <c:numFmt formatCode="General" sourceLinked="1"/>
        <c:tickLblPos val="nextTo"/>
        <c:crossAx val="103106816"/>
        <c:crosses val="autoZero"/>
        <c:auto val="1"/>
        <c:lblAlgn val="ctr"/>
        <c:lblOffset val="100"/>
      </c:catAx>
      <c:valAx>
        <c:axId val="103106816"/>
        <c:scaling>
          <c:orientation val="minMax"/>
        </c:scaling>
        <c:delete val="1"/>
        <c:axPos val="b"/>
        <c:majorGridlines/>
        <c:numFmt formatCode="#,##0" sourceLinked="1"/>
        <c:tickLblPos val="nextTo"/>
        <c:crossAx val="1031052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989732639844386"/>
          <c:y val="2.1320119077615158E-3"/>
          <c:w val="0.29235470999129004"/>
          <c:h val="0.1264167529886055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1.3118377113286769E-2"/>
          <c:y val="0.11748493323608172"/>
          <c:w val="0.96793285594529899"/>
          <c:h val="0.77888125151955934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Финансовая помощь</c:v>
                </c:pt>
              </c:strCache>
            </c:strRef>
          </c:tx>
          <c:spPr>
            <a:solidFill>
              <a:srgbClr val="0070C0"/>
            </a:solidFill>
          </c:spPr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2013 г.</c:v>
                </c:pt>
                <c:pt idx="1">
                  <c:v>2014 г.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79603</c:v>
                </c:pt>
                <c:pt idx="1">
                  <c:v>69486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Целевые средства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0"/>
              <c:layout>
                <c:manualLayout>
                  <c:x val="-7.287987285159332E-3"/>
                  <c:y val="1.0224306800049592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2013 г.</c:v>
                </c:pt>
                <c:pt idx="1">
                  <c:v>2014 г.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200849</c:v>
                </c:pt>
                <c:pt idx="1">
                  <c:v>333390</c:v>
                </c:pt>
              </c:numCache>
            </c:numRef>
          </c:val>
        </c:ser>
        <c:shape val="box"/>
        <c:axId val="107397120"/>
        <c:axId val="107398656"/>
        <c:axId val="0"/>
      </c:bar3DChart>
      <c:catAx>
        <c:axId val="107397120"/>
        <c:scaling>
          <c:orientation val="minMax"/>
        </c:scaling>
        <c:axPos val="b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107398656"/>
        <c:crosses val="autoZero"/>
        <c:auto val="1"/>
        <c:lblAlgn val="ctr"/>
        <c:lblOffset val="100"/>
      </c:catAx>
      <c:valAx>
        <c:axId val="107398656"/>
        <c:scaling>
          <c:orientation val="minMax"/>
        </c:scaling>
        <c:delete val="1"/>
        <c:axPos val="l"/>
        <c:majorGridlines/>
        <c:numFmt formatCode="#,##0" sourceLinked="1"/>
        <c:tickLblPos val="none"/>
        <c:crossAx val="10739712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33317716764253"/>
          <c:y val="1.5336460200074386E-2"/>
          <c:w val="0.68963652798908481"/>
          <c:h val="0.1170063229689456"/>
        </c:manualLayout>
      </c:layout>
      <c:txPr>
        <a:bodyPr/>
        <a:lstStyle/>
        <a:p>
          <a:pPr>
            <a:defRPr sz="20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9.5474243740322526E-2"/>
          <c:y val="0.26060214689950278"/>
          <c:w val="0.80905151251935681"/>
          <c:h val="0.6487738736100062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на исполнение собственных полномочий</c:v>
                </c:pt>
                <c:pt idx="1">
                  <c:v>на исполнение передаваемых полномочий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213136</c:v>
                </c:pt>
                <c:pt idx="1">
                  <c:v>239412</c:v>
                </c:pt>
              </c:numCache>
            </c:numRef>
          </c:val>
        </c:ser>
      </c:pie3DChart>
      <c:spPr>
        <a:noFill/>
      </c:spPr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C728C9-57B1-41F0-8230-424AFB0B8156}" type="doc">
      <dgm:prSet loTypeId="urn:microsoft.com/office/officeart/2005/8/layout/hChevron3" loCatId="process" qsTypeId="urn:microsoft.com/office/officeart/2005/8/quickstyle/simple1" qsCatId="simple" csTypeId="urn:microsoft.com/office/officeart/2005/8/colors/colorful4" csCatId="colorful" phldr="1"/>
      <dgm:spPr/>
    </dgm:pt>
    <dgm:pt modelId="{E9651CD2-5D3A-40B6-A0BC-F97FA7A5A9E0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БЕЗВОЗМЕЗДНЫЕ ПОСТУПЛЕНИЯ, в т.ч.:</a:t>
          </a:r>
          <a:endParaRPr lang="ru-RU" sz="1800" b="1" dirty="0">
            <a:solidFill>
              <a:schemeClr val="tx1"/>
            </a:solidFill>
          </a:endParaRPr>
        </a:p>
      </dgm:t>
    </dgm:pt>
    <dgm:pt modelId="{577DFC6E-94A7-498D-82AD-4AFBE0C945F9}" type="parTrans" cxnId="{D29AD956-C8F6-4D30-9A69-45568041E99F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606FD14F-CCC0-402C-9522-C1B0ADAFC708}" type="sibTrans" cxnId="{D29AD956-C8F6-4D30-9A69-45568041E99F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8C9A5ECE-4E2D-4A4D-9AF4-5E6CA82AFF56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СУММА (тыс.руб.)</a:t>
          </a:r>
          <a:endParaRPr lang="ru-RU" sz="1800" b="1" dirty="0">
            <a:solidFill>
              <a:schemeClr val="tx1"/>
            </a:solidFill>
          </a:endParaRPr>
        </a:p>
      </dgm:t>
    </dgm:pt>
    <dgm:pt modelId="{795EF423-0BBF-46FE-A39A-83821D0ACC09}" type="parTrans" cxnId="{6C9366AB-83E6-4BD0-AAD8-309D7C40A4E4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81260EED-AB5C-4BC5-81DE-04C8BC9EA665}" type="sibTrans" cxnId="{6C9366AB-83E6-4BD0-AAD8-309D7C40A4E4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C2F9A523-91AB-41C8-B3E6-FDF5208AA655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ДОЛЯ ПОСТУПЛЕНИЙ</a:t>
          </a:r>
        </a:p>
      </dgm:t>
    </dgm:pt>
    <dgm:pt modelId="{C6C5B1CF-5425-41DC-979A-8CB285A5BB69}" type="sibTrans" cxnId="{FD2057C4-A0EA-40CA-939D-AF1DED3FFCCA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0B9B4D2F-66BE-4CA9-A49C-16E927C81615}" type="parTrans" cxnId="{FD2057C4-A0EA-40CA-939D-AF1DED3FFCCA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E68225EC-7320-4C28-B585-52791266A7D8}" type="pres">
      <dgm:prSet presAssocID="{E0C728C9-57B1-41F0-8230-424AFB0B8156}" presName="Name0" presStyleCnt="0">
        <dgm:presLayoutVars>
          <dgm:dir/>
          <dgm:resizeHandles val="exact"/>
        </dgm:presLayoutVars>
      </dgm:prSet>
      <dgm:spPr/>
    </dgm:pt>
    <dgm:pt modelId="{9A2E679D-A40C-480B-92D6-54C3A7EABDD1}" type="pres">
      <dgm:prSet presAssocID="{E9651CD2-5D3A-40B6-A0BC-F97FA7A5A9E0}" presName="parTxOnly" presStyleLbl="node1" presStyleIdx="0" presStyleCnt="3" custScaleX="189380" custScaleY="1029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97F94B-1EDA-4717-986B-8E7000A5D4D9}" type="pres">
      <dgm:prSet presAssocID="{606FD14F-CCC0-402C-9522-C1B0ADAFC708}" presName="parSpace" presStyleCnt="0"/>
      <dgm:spPr/>
    </dgm:pt>
    <dgm:pt modelId="{FA085E75-5073-4A3D-B326-A636F3A62E05}" type="pres">
      <dgm:prSet presAssocID="{8C9A5ECE-4E2D-4A4D-9AF4-5E6CA82AFF56}" presName="parTxOnly" presStyleLbl="node1" presStyleIdx="1" presStyleCnt="3" custScaleX="169935" custScaleY="1108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E484F3-81D6-44D6-8543-1FFC3BC8D861}" type="pres">
      <dgm:prSet presAssocID="{81260EED-AB5C-4BC5-81DE-04C8BC9EA665}" presName="parSpace" presStyleCnt="0"/>
      <dgm:spPr/>
    </dgm:pt>
    <dgm:pt modelId="{8B3CFC9F-D66C-423E-8C68-888F0A594677}" type="pres">
      <dgm:prSet presAssocID="{C2F9A523-91AB-41C8-B3E6-FDF5208AA655}" presName="parTxOnly" presStyleLbl="node1" presStyleIdx="2" presStyleCnt="3" custScaleX="138781" custScaleY="1792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C16617-882D-40FF-BEEF-FFEA6F9A27C0}" type="presOf" srcId="{8C9A5ECE-4E2D-4A4D-9AF4-5E6CA82AFF56}" destId="{FA085E75-5073-4A3D-B326-A636F3A62E05}" srcOrd="0" destOrd="0" presId="urn:microsoft.com/office/officeart/2005/8/layout/hChevron3"/>
    <dgm:cxn modelId="{6C9366AB-83E6-4BD0-AAD8-309D7C40A4E4}" srcId="{E0C728C9-57B1-41F0-8230-424AFB0B8156}" destId="{8C9A5ECE-4E2D-4A4D-9AF4-5E6CA82AFF56}" srcOrd="1" destOrd="0" parTransId="{795EF423-0BBF-46FE-A39A-83821D0ACC09}" sibTransId="{81260EED-AB5C-4BC5-81DE-04C8BC9EA665}"/>
    <dgm:cxn modelId="{E0DC801E-1769-4FE1-915C-357692689E96}" type="presOf" srcId="{E9651CD2-5D3A-40B6-A0BC-F97FA7A5A9E0}" destId="{9A2E679D-A40C-480B-92D6-54C3A7EABDD1}" srcOrd="0" destOrd="0" presId="urn:microsoft.com/office/officeart/2005/8/layout/hChevron3"/>
    <dgm:cxn modelId="{7197F15D-94AB-4007-B2DD-B218DB33C173}" type="presOf" srcId="{E0C728C9-57B1-41F0-8230-424AFB0B8156}" destId="{E68225EC-7320-4C28-B585-52791266A7D8}" srcOrd="0" destOrd="0" presId="urn:microsoft.com/office/officeart/2005/8/layout/hChevron3"/>
    <dgm:cxn modelId="{FD2057C4-A0EA-40CA-939D-AF1DED3FFCCA}" srcId="{E0C728C9-57B1-41F0-8230-424AFB0B8156}" destId="{C2F9A523-91AB-41C8-B3E6-FDF5208AA655}" srcOrd="2" destOrd="0" parTransId="{0B9B4D2F-66BE-4CA9-A49C-16E927C81615}" sibTransId="{C6C5B1CF-5425-41DC-979A-8CB285A5BB69}"/>
    <dgm:cxn modelId="{D18FF53B-03BA-4106-B336-D5E7479FE94B}" type="presOf" srcId="{C2F9A523-91AB-41C8-B3E6-FDF5208AA655}" destId="{8B3CFC9F-D66C-423E-8C68-888F0A594677}" srcOrd="0" destOrd="0" presId="urn:microsoft.com/office/officeart/2005/8/layout/hChevron3"/>
    <dgm:cxn modelId="{D29AD956-C8F6-4D30-9A69-45568041E99F}" srcId="{E0C728C9-57B1-41F0-8230-424AFB0B8156}" destId="{E9651CD2-5D3A-40B6-A0BC-F97FA7A5A9E0}" srcOrd="0" destOrd="0" parTransId="{577DFC6E-94A7-498D-82AD-4AFBE0C945F9}" sibTransId="{606FD14F-CCC0-402C-9522-C1B0ADAFC708}"/>
    <dgm:cxn modelId="{BBD55EB4-6455-4703-9154-48D4C73A1C2A}" type="presParOf" srcId="{E68225EC-7320-4C28-B585-52791266A7D8}" destId="{9A2E679D-A40C-480B-92D6-54C3A7EABDD1}" srcOrd="0" destOrd="0" presId="urn:microsoft.com/office/officeart/2005/8/layout/hChevron3"/>
    <dgm:cxn modelId="{F95442FD-9880-4A11-9605-CFDD92D754E4}" type="presParOf" srcId="{E68225EC-7320-4C28-B585-52791266A7D8}" destId="{9A97F94B-1EDA-4717-986B-8E7000A5D4D9}" srcOrd="1" destOrd="0" presId="urn:microsoft.com/office/officeart/2005/8/layout/hChevron3"/>
    <dgm:cxn modelId="{C491E6A3-8E91-4977-8F36-A0C77D485B37}" type="presParOf" srcId="{E68225EC-7320-4C28-B585-52791266A7D8}" destId="{FA085E75-5073-4A3D-B326-A636F3A62E05}" srcOrd="2" destOrd="0" presId="urn:microsoft.com/office/officeart/2005/8/layout/hChevron3"/>
    <dgm:cxn modelId="{E1E2EDC5-B176-40C4-962A-DB8749012490}" type="presParOf" srcId="{E68225EC-7320-4C28-B585-52791266A7D8}" destId="{CDE484F3-81D6-44D6-8543-1FFC3BC8D861}" srcOrd="3" destOrd="0" presId="urn:microsoft.com/office/officeart/2005/8/layout/hChevron3"/>
    <dgm:cxn modelId="{F8CAAE5F-93D4-444C-9CB8-63EED3882414}" type="presParOf" srcId="{E68225EC-7320-4C28-B585-52791266A7D8}" destId="{8B3CFC9F-D66C-423E-8C68-888F0A594677}" srcOrd="4" destOrd="0" presId="urn:microsoft.com/office/officeart/2005/8/layout/hChevron3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0C728C9-57B1-41F0-8230-424AFB0B8156}" type="doc">
      <dgm:prSet loTypeId="urn:microsoft.com/office/officeart/2005/8/layout/hChevron3" loCatId="process" qsTypeId="urn:microsoft.com/office/officeart/2005/8/quickstyle/simple1" qsCatId="simple" csTypeId="urn:microsoft.com/office/officeart/2005/8/colors/colorful4" csCatId="colorful" phldr="1"/>
      <dgm:spPr/>
    </dgm:pt>
    <dgm:pt modelId="{E9651CD2-5D3A-40B6-A0BC-F97FA7A5A9E0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ДОШКОЛЬНОЕ ОБРАЗОВАНИЕ</a:t>
          </a:r>
          <a:endParaRPr lang="ru-RU" sz="1400" b="1" dirty="0">
            <a:solidFill>
              <a:schemeClr val="tx1"/>
            </a:solidFill>
          </a:endParaRPr>
        </a:p>
      </dgm:t>
    </dgm:pt>
    <dgm:pt modelId="{577DFC6E-94A7-498D-82AD-4AFBE0C945F9}" type="parTrans" cxnId="{D29AD956-C8F6-4D30-9A69-45568041E99F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606FD14F-CCC0-402C-9522-C1B0ADAFC708}" type="sibTrans" cxnId="{D29AD956-C8F6-4D30-9A69-45568041E99F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8C9A5ECE-4E2D-4A4D-9AF4-5E6CA82AFF56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130 914</a:t>
          </a:r>
          <a:endParaRPr lang="ru-RU" sz="1400" b="1" dirty="0">
            <a:solidFill>
              <a:schemeClr val="tx1"/>
            </a:solidFill>
          </a:endParaRPr>
        </a:p>
      </dgm:t>
    </dgm:pt>
    <dgm:pt modelId="{795EF423-0BBF-46FE-A39A-83821D0ACC09}" type="parTrans" cxnId="{6C9366AB-83E6-4BD0-AAD8-309D7C40A4E4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81260EED-AB5C-4BC5-81DE-04C8BC9EA665}" type="sibTrans" cxnId="{6C9366AB-83E6-4BD0-AAD8-309D7C40A4E4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C2F9A523-91AB-41C8-B3E6-FDF5208AA655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35,2%</a:t>
          </a:r>
          <a:endParaRPr lang="ru-RU" sz="1400" b="1" dirty="0">
            <a:solidFill>
              <a:schemeClr val="tx1"/>
            </a:solidFill>
          </a:endParaRPr>
        </a:p>
      </dgm:t>
    </dgm:pt>
    <dgm:pt modelId="{C6C5B1CF-5425-41DC-979A-8CB285A5BB69}" type="sibTrans" cxnId="{FD2057C4-A0EA-40CA-939D-AF1DED3FFCCA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0B9B4D2F-66BE-4CA9-A49C-16E927C81615}" type="parTrans" cxnId="{FD2057C4-A0EA-40CA-939D-AF1DED3FFCCA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E68225EC-7320-4C28-B585-52791266A7D8}" type="pres">
      <dgm:prSet presAssocID="{E0C728C9-57B1-41F0-8230-424AFB0B8156}" presName="Name0" presStyleCnt="0">
        <dgm:presLayoutVars>
          <dgm:dir/>
          <dgm:resizeHandles val="exact"/>
        </dgm:presLayoutVars>
      </dgm:prSet>
      <dgm:spPr/>
    </dgm:pt>
    <dgm:pt modelId="{9A2E679D-A40C-480B-92D6-54C3A7EABDD1}" type="pres">
      <dgm:prSet presAssocID="{E9651CD2-5D3A-40B6-A0BC-F97FA7A5A9E0}" presName="parTxOnly" presStyleLbl="node1" presStyleIdx="0" presStyleCnt="3" custScaleX="243695" custScaleY="2059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97F94B-1EDA-4717-986B-8E7000A5D4D9}" type="pres">
      <dgm:prSet presAssocID="{606FD14F-CCC0-402C-9522-C1B0ADAFC708}" presName="parSpace" presStyleCnt="0"/>
      <dgm:spPr/>
    </dgm:pt>
    <dgm:pt modelId="{FA085E75-5073-4A3D-B326-A636F3A62E05}" type="pres">
      <dgm:prSet presAssocID="{8C9A5ECE-4E2D-4A4D-9AF4-5E6CA82AFF56}" presName="parTxOnly" presStyleLbl="node1" presStyleIdx="1" presStyleCnt="3" custScaleX="158512" custScaleY="1960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E484F3-81D6-44D6-8543-1FFC3BC8D861}" type="pres">
      <dgm:prSet presAssocID="{81260EED-AB5C-4BC5-81DE-04C8BC9EA665}" presName="parSpace" presStyleCnt="0"/>
      <dgm:spPr/>
    </dgm:pt>
    <dgm:pt modelId="{8B3CFC9F-D66C-423E-8C68-888F0A594677}" type="pres">
      <dgm:prSet presAssocID="{C2F9A523-91AB-41C8-B3E6-FDF5208AA655}" presName="parTxOnly" presStyleLbl="node1" presStyleIdx="2" presStyleCnt="3" custScaleX="120233" custScaleY="179231" custLinFactNeighborX="36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9366AB-83E6-4BD0-AAD8-309D7C40A4E4}" srcId="{E0C728C9-57B1-41F0-8230-424AFB0B8156}" destId="{8C9A5ECE-4E2D-4A4D-9AF4-5E6CA82AFF56}" srcOrd="1" destOrd="0" parTransId="{795EF423-0BBF-46FE-A39A-83821D0ACC09}" sibTransId="{81260EED-AB5C-4BC5-81DE-04C8BC9EA665}"/>
    <dgm:cxn modelId="{78D4B2ED-C0C5-47A6-8F2C-B7D1A76F5A19}" type="presOf" srcId="{8C9A5ECE-4E2D-4A4D-9AF4-5E6CA82AFF56}" destId="{FA085E75-5073-4A3D-B326-A636F3A62E05}" srcOrd="0" destOrd="0" presId="urn:microsoft.com/office/officeart/2005/8/layout/hChevron3"/>
    <dgm:cxn modelId="{FD2057C4-A0EA-40CA-939D-AF1DED3FFCCA}" srcId="{E0C728C9-57B1-41F0-8230-424AFB0B8156}" destId="{C2F9A523-91AB-41C8-B3E6-FDF5208AA655}" srcOrd="2" destOrd="0" parTransId="{0B9B4D2F-66BE-4CA9-A49C-16E927C81615}" sibTransId="{C6C5B1CF-5425-41DC-979A-8CB285A5BB69}"/>
    <dgm:cxn modelId="{9DBC5CB2-2652-487F-985C-7F1FD5F12632}" type="presOf" srcId="{C2F9A523-91AB-41C8-B3E6-FDF5208AA655}" destId="{8B3CFC9F-D66C-423E-8C68-888F0A594677}" srcOrd="0" destOrd="0" presId="urn:microsoft.com/office/officeart/2005/8/layout/hChevron3"/>
    <dgm:cxn modelId="{11C33455-0C79-4348-81FB-5A0C80C4631E}" type="presOf" srcId="{E9651CD2-5D3A-40B6-A0BC-F97FA7A5A9E0}" destId="{9A2E679D-A40C-480B-92D6-54C3A7EABDD1}" srcOrd="0" destOrd="0" presId="urn:microsoft.com/office/officeart/2005/8/layout/hChevron3"/>
    <dgm:cxn modelId="{D29AD956-C8F6-4D30-9A69-45568041E99F}" srcId="{E0C728C9-57B1-41F0-8230-424AFB0B8156}" destId="{E9651CD2-5D3A-40B6-A0BC-F97FA7A5A9E0}" srcOrd="0" destOrd="0" parTransId="{577DFC6E-94A7-498D-82AD-4AFBE0C945F9}" sibTransId="{606FD14F-CCC0-402C-9522-C1B0ADAFC708}"/>
    <dgm:cxn modelId="{57DA2C6B-DF3E-4313-924E-B1A7EA05E1ED}" type="presOf" srcId="{E0C728C9-57B1-41F0-8230-424AFB0B8156}" destId="{E68225EC-7320-4C28-B585-52791266A7D8}" srcOrd="0" destOrd="0" presId="urn:microsoft.com/office/officeart/2005/8/layout/hChevron3"/>
    <dgm:cxn modelId="{0520162A-102C-4979-B5B7-05E205038981}" type="presParOf" srcId="{E68225EC-7320-4C28-B585-52791266A7D8}" destId="{9A2E679D-A40C-480B-92D6-54C3A7EABDD1}" srcOrd="0" destOrd="0" presId="urn:microsoft.com/office/officeart/2005/8/layout/hChevron3"/>
    <dgm:cxn modelId="{CC0824E4-F4B6-4549-BB46-CC114F0D5C3D}" type="presParOf" srcId="{E68225EC-7320-4C28-B585-52791266A7D8}" destId="{9A97F94B-1EDA-4717-986B-8E7000A5D4D9}" srcOrd="1" destOrd="0" presId="urn:microsoft.com/office/officeart/2005/8/layout/hChevron3"/>
    <dgm:cxn modelId="{B5D8094C-BA10-4818-B9BB-8CCBCE7F58A6}" type="presParOf" srcId="{E68225EC-7320-4C28-B585-52791266A7D8}" destId="{FA085E75-5073-4A3D-B326-A636F3A62E05}" srcOrd="2" destOrd="0" presId="urn:microsoft.com/office/officeart/2005/8/layout/hChevron3"/>
    <dgm:cxn modelId="{4818C6D6-3F25-406B-BFAC-B60139FE96BC}" type="presParOf" srcId="{E68225EC-7320-4C28-B585-52791266A7D8}" destId="{CDE484F3-81D6-44D6-8543-1FFC3BC8D861}" srcOrd="3" destOrd="0" presId="urn:microsoft.com/office/officeart/2005/8/layout/hChevron3"/>
    <dgm:cxn modelId="{4982F624-FC75-490A-8088-D4C106D4BFD8}" type="presParOf" srcId="{E68225EC-7320-4C28-B585-52791266A7D8}" destId="{8B3CFC9F-D66C-423E-8C68-888F0A594677}" srcOrd="4" destOrd="0" presId="urn:microsoft.com/office/officeart/2005/8/layout/hChevron3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0C728C9-57B1-41F0-8230-424AFB0B8156}" type="doc">
      <dgm:prSet loTypeId="urn:microsoft.com/office/officeart/2005/8/layout/hChevron3" loCatId="process" qsTypeId="urn:microsoft.com/office/officeart/2005/8/quickstyle/simple1" qsCatId="simple" csTypeId="urn:microsoft.com/office/officeart/2005/8/colors/colorful4" csCatId="colorful" phldr="1"/>
      <dgm:spPr/>
    </dgm:pt>
    <dgm:pt modelId="{E9651CD2-5D3A-40B6-A0BC-F97FA7A5A9E0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МОЛОДЕЖНАЯ ПОЛИТИКА И ОЗДОРОВЛЕНИЕ ДЕТЕЙ</a:t>
          </a:r>
          <a:endParaRPr lang="ru-RU" sz="1400" b="1" dirty="0">
            <a:solidFill>
              <a:schemeClr val="tx1"/>
            </a:solidFill>
          </a:endParaRPr>
        </a:p>
      </dgm:t>
    </dgm:pt>
    <dgm:pt modelId="{577DFC6E-94A7-498D-82AD-4AFBE0C945F9}" type="parTrans" cxnId="{D29AD956-C8F6-4D30-9A69-45568041E99F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606FD14F-CCC0-402C-9522-C1B0ADAFC708}" type="sibTrans" cxnId="{D29AD956-C8F6-4D30-9A69-45568041E99F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8C9A5ECE-4E2D-4A4D-9AF4-5E6CA82AFF56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1 748</a:t>
          </a:r>
          <a:endParaRPr lang="ru-RU" sz="1400" b="1" dirty="0">
            <a:solidFill>
              <a:schemeClr val="tx1"/>
            </a:solidFill>
          </a:endParaRPr>
        </a:p>
      </dgm:t>
    </dgm:pt>
    <dgm:pt modelId="{795EF423-0BBF-46FE-A39A-83821D0ACC09}" type="parTrans" cxnId="{6C9366AB-83E6-4BD0-AAD8-309D7C40A4E4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81260EED-AB5C-4BC5-81DE-04C8BC9EA665}" type="sibTrans" cxnId="{6C9366AB-83E6-4BD0-AAD8-309D7C40A4E4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C2F9A523-91AB-41C8-B3E6-FDF5208AA655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0,5%</a:t>
          </a:r>
          <a:endParaRPr lang="ru-RU" sz="1400" b="1" dirty="0">
            <a:solidFill>
              <a:schemeClr val="tx1"/>
            </a:solidFill>
          </a:endParaRPr>
        </a:p>
      </dgm:t>
    </dgm:pt>
    <dgm:pt modelId="{C6C5B1CF-5425-41DC-979A-8CB285A5BB69}" type="sibTrans" cxnId="{FD2057C4-A0EA-40CA-939D-AF1DED3FFCCA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0B9B4D2F-66BE-4CA9-A49C-16E927C81615}" type="parTrans" cxnId="{FD2057C4-A0EA-40CA-939D-AF1DED3FFCCA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E68225EC-7320-4C28-B585-52791266A7D8}" type="pres">
      <dgm:prSet presAssocID="{E0C728C9-57B1-41F0-8230-424AFB0B8156}" presName="Name0" presStyleCnt="0">
        <dgm:presLayoutVars>
          <dgm:dir/>
          <dgm:resizeHandles val="exact"/>
        </dgm:presLayoutVars>
      </dgm:prSet>
      <dgm:spPr/>
    </dgm:pt>
    <dgm:pt modelId="{9A2E679D-A40C-480B-92D6-54C3A7EABDD1}" type="pres">
      <dgm:prSet presAssocID="{E9651CD2-5D3A-40B6-A0BC-F97FA7A5A9E0}" presName="parTxOnly" presStyleLbl="node1" presStyleIdx="0" presStyleCnt="3" custScaleX="243695" custScaleY="2059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97F94B-1EDA-4717-986B-8E7000A5D4D9}" type="pres">
      <dgm:prSet presAssocID="{606FD14F-CCC0-402C-9522-C1B0ADAFC708}" presName="parSpace" presStyleCnt="0"/>
      <dgm:spPr/>
    </dgm:pt>
    <dgm:pt modelId="{FA085E75-5073-4A3D-B326-A636F3A62E05}" type="pres">
      <dgm:prSet presAssocID="{8C9A5ECE-4E2D-4A4D-9AF4-5E6CA82AFF56}" presName="parTxOnly" presStyleLbl="node1" presStyleIdx="1" presStyleCnt="3" custScaleX="158512" custScaleY="1960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E484F3-81D6-44D6-8543-1FFC3BC8D861}" type="pres">
      <dgm:prSet presAssocID="{81260EED-AB5C-4BC5-81DE-04C8BC9EA665}" presName="parSpace" presStyleCnt="0"/>
      <dgm:spPr/>
    </dgm:pt>
    <dgm:pt modelId="{8B3CFC9F-D66C-423E-8C68-888F0A594677}" type="pres">
      <dgm:prSet presAssocID="{C2F9A523-91AB-41C8-B3E6-FDF5208AA655}" presName="parTxOnly" presStyleLbl="node1" presStyleIdx="2" presStyleCnt="3" custScaleX="120233" custScaleY="179231" custLinFactNeighborX="36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9366AB-83E6-4BD0-AAD8-309D7C40A4E4}" srcId="{E0C728C9-57B1-41F0-8230-424AFB0B8156}" destId="{8C9A5ECE-4E2D-4A4D-9AF4-5E6CA82AFF56}" srcOrd="1" destOrd="0" parTransId="{795EF423-0BBF-46FE-A39A-83821D0ACC09}" sibTransId="{81260EED-AB5C-4BC5-81DE-04C8BC9EA665}"/>
    <dgm:cxn modelId="{FD2057C4-A0EA-40CA-939D-AF1DED3FFCCA}" srcId="{E0C728C9-57B1-41F0-8230-424AFB0B8156}" destId="{C2F9A523-91AB-41C8-B3E6-FDF5208AA655}" srcOrd="2" destOrd="0" parTransId="{0B9B4D2F-66BE-4CA9-A49C-16E927C81615}" sibTransId="{C6C5B1CF-5425-41DC-979A-8CB285A5BB69}"/>
    <dgm:cxn modelId="{991FD715-A0FE-4A0E-A160-8CBEDBC1B931}" type="presOf" srcId="{E0C728C9-57B1-41F0-8230-424AFB0B8156}" destId="{E68225EC-7320-4C28-B585-52791266A7D8}" srcOrd="0" destOrd="0" presId="urn:microsoft.com/office/officeart/2005/8/layout/hChevron3"/>
    <dgm:cxn modelId="{24C71FC6-5402-43F8-ADCA-EB2A40DF9E4D}" type="presOf" srcId="{C2F9A523-91AB-41C8-B3E6-FDF5208AA655}" destId="{8B3CFC9F-D66C-423E-8C68-888F0A594677}" srcOrd="0" destOrd="0" presId="urn:microsoft.com/office/officeart/2005/8/layout/hChevron3"/>
    <dgm:cxn modelId="{F37DF651-1B51-4DE9-BC94-15795BAD369B}" type="presOf" srcId="{E9651CD2-5D3A-40B6-A0BC-F97FA7A5A9E0}" destId="{9A2E679D-A40C-480B-92D6-54C3A7EABDD1}" srcOrd="0" destOrd="0" presId="urn:microsoft.com/office/officeart/2005/8/layout/hChevron3"/>
    <dgm:cxn modelId="{D29AD956-C8F6-4D30-9A69-45568041E99F}" srcId="{E0C728C9-57B1-41F0-8230-424AFB0B8156}" destId="{E9651CD2-5D3A-40B6-A0BC-F97FA7A5A9E0}" srcOrd="0" destOrd="0" parTransId="{577DFC6E-94A7-498D-82AD-4AFBE0C945F9}" sibTransId="{606FD14F-CCC0-402C-9522-C1B0ADAFC708}"/>
    <dgm:cxn modelId="{9B9AEC2B-4EF7-413D-B462-77232557D353}" type="presOf" srcId="{8C9A5ECE-4E2D-4A4D-9AF4-5E6CA82AFF56}" destId="{FA085E75-5073-4A3D-B326-A636F3A62E05}" srcOrd="0" destOrd="0" presId="urn:microsoft.com/office/officeart/2005/8/layout/hChevron3"/>
    <dgm:cxn modelId="{C639BB8D-8435-44C0-810F-49E6F9691BBA}" type="presParOf" srcId="{E68225EC-7320-4C28-B585-52791266A7D8}" destId="{9A2E679D-A40C-480B-92D6-54C3A7EABDD1}" srcOrd="0" destOrd="0" presId="urn:microsoft.com/office/officeart/2005/8/layout/hChevron3"/>
    <dgm:cxn modelId="{8C615854-E556-41FA-A1D7-CF8532FCCB2B}" type="presParOf" srcId="{E68225EC-7320-4C28-B585-52791266A7D8}" destId="{9A97F94B-1EDA-4717-986B-8E7000A5D4D9}" srcOrd="1" destOrd="0" presId="urn:microsoft.com/office/officeart/2005/8/layout/hChevron3"/>
    <dgm:cxn modelId="{C3829FE0-1C4C-434F-941B-C2F48BBD5CBA}" type="presParOf" srcId="{E68225EC-7320-4C28-B585-52791266A7D8}" destId="{FA085E75-5073-4A3D-B326-A636F3A62E05}" srcOrd="2" destOrd="0" presId="urn:microsoft.com/office/officeart/2005/8/layout/hChevron3"/>
    <dgm:cxn modelId="{C62BB5C0-222B-4B50-82EC-B33EE39E7D1B}" type="presParOf" srcId="{E68225EC-7320-4C28-B585-52791266A7D8}" destId="{CDE484F3-81D6-44D6-8543-1FFC3BC8D861}" srcOrd="3" destOrd="0" presId="urn:microsoft.com/office/officeart/2005/8/layout/hChevron3"/>
    <dgm:cxn modelId="{50496B7C-1CAB-4AF3-8B6E-1E0378DBA148}" type="presParOf" srcId="{E68225EC-7320-4C28-B585-52791266A7D8}" destId="{8B3CFC9F-D66C-423E-8C68-888F0A594677}" srcOrd="4" destOrd="0" presId="urn:microsoft.com/office/officeart/2005/8/layout/hChevron3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0C728C9-57B1-41F0-8230-424AFB0B8156}" type="doc">
      <dgm:prSet loTypeId="urn:microsoft.com/office/officeart/2005/8/layout/hChevron3" loCatId="process" qsTypeId="urn:microsoft.com/office/officeart/2005/8/quickstyle/simple1" qsCatId="simple" csTypeId="urn:microsoft.com/office/officeart/2005/8/colors/colorful4" csCatId="colorful" phldr="1"/>
      <dgm:spPr/>
    </dgm:pt>
    <dgm:pt modelId="{E9651CD2-5D3A-40B6-A0BC-F97FA7A5A9E0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ДРУГИЕ ВОПРОСЫ В ОБЛАСТИ ОБРАЗОВАНИЯ</a:t>
          </a:r>
          <a:endParaRPr lang="ru-RU" sz="1400" b="1" dirty="0">
            <a:solidFill>
              <a:schemeClr val="tx1"/>
            </a:solidFill>
          </a:endParaRPr>
        </a:p>
      </dgm:t>
    </dgm:pt>
    <dgm:pt modelId="{577DFC6E-94A7-498D-82AD-4AFBE0C945F9}" type="parTrans" cxnId="{D29AD956-C8F6-4D30-9A69-45568041E99F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606FD14F-CCC0-402C-9522-C1B0ADAFC708}" type="sibTrans" cxnId="{D29AD956-C8F6-4D30-9A69-45568041E99F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8C9A5ECE-4E2D-4A4D-9AF4-5E6CA82AFF56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18 585</a:t>
          </a:r>
          <a:endParaRPr lang="ru-RU" sz="1400" b="1" dirty="0">
            <a:solidFill>
              <a:schemeClr val="tx1"/>
            </a:solidFill>
          </a:endParaRPr>
        </a:p>
      </dgm:t>
    </dgm:pt>
    <dgm:pt modelId="{795EF423-0BBF-46FE-A39A-83821D0ACC09}" type="parTrans" cxnId="{6C9366AB-83E6-4BD0-AAD8-309D7C40A4E4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81260EED-AB5C-4BC5-81DE-04C8BC9EA665}" type="sibTrans" cxnId="{6C9366AB-83E6-4BD0-AAD8-309D7C40A4E4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C2F9A523-91AB-41C8-B3E6-FDF5208AA655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5%</a:t>
          </a:r>
          <a:endParaRPr lang="ru-RU" sz="1400" b="1" dirty="0">
            <a:solidFill>
              <a:schemeClr val="tx1"/>
            </a:solidFill>
          </a:endParaRPr>
        </a:p>
      </dgm:t>
    </dgm:pt>
    <dgm:pt modelId="{C6C5B1CF-5425-41DC-979A-8CB285A5BB69}" type="sibTrans" cxnId="{FD2057C4-A0EA-40CA-939D-AF1DED3FFCCA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0B9B4D2F-66BE-4CA9-A49C-16E927C81615}" type="parTrans" cxnId="{FD2057C4-A0EA-40CA-939D-AF1DED3FFCCA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E68225EC-7320-4C28-B585-52791266A7D8}" type="pres">
      <dgm:prSet presAssocID="{E0C728C9-57B1-41F0-8230-424AFB0B8156}" presName="Name0" presStyleCnt="0">
        <dgm:presLayoutVars>
          <dgm:dir/>
          <dgm:resizeHandles val="exact"/>
        </dgm:presLayoutVars>
      </dgm:prSet>
      <dgm:spPr/>
    </dgm:pt>
    <dgm:pt modelId="{9A2E679D-A40C-480B-92D6-54C3A7EABDD1}" type="pres">
      <dgm:prSet presAssocID="{E9651CD2-5D3A-40B6-A0BC-F97FA7A5A9E0}" presName="parTxOnly" presStyleLbl="node1" presStyleIdx="0" presStyleCnt="3" custScaleX="243695" custScaleY="205924" custLinFactY="-2962" custLinFactNeighborX="-2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97F94B-1EDA-4717-986B-8E7000A5D4D9}" type="pres">
      <dgm:prSet presAssocID="{606FD14F-CCC0-402C-9522-C1B0ADAFC708}" presName="parSpace" presStyleCnt="0"/>
      <dgm:spPr/>
    </dgm:pt>
    <dgm:pt modelId="{FA085E75-5073-4A3D-B326-A636F3A62E05}" type="pres">
      <dgm:prSet presAssocID="{8C9A5ECE-4E2D-4A4D-9AF4-5E6CA82AFF56}" presName="parTxOnly" presStyleLbl="node1" presStyleIdx="1" presStyleCnt="3" custScaleX="158512" custScaleY="1960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E484F3-81D6-44D6-8543-1FFC3BC8D861}" type="pres">
      <dgm:prSet presAssocID="{81260EED-AB5C-4BC5-81DE-04C8BC9EA665}" presName="parSpace" presStyleCnt="0"/>
      <dgm:spPr/>
    </dgm:pt>
    <dgm:pt modelId="{8B3CFC9F-D66C-423E-8C68-888F0A594677}" type="pres">
      <dgm:prSet presAssocID="{C2F9A523-91AB-41C8-B3E6-FDF5208AA655}" presName="parTxOnly" presStyleLbl="node1" presStyleIdx="2" presStyleCnt="3" custScaleX="120233" custScaleY="179231" custLinFactNeighborX="36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9366AB-83E6-4BD0-AAD8-309D7C40A4E4}" srcId="{E0C728C9-57B1-41F0-8230-424AFB0B8156}" destId="{8C9A5ECE-4E2D-4A4D-9AF4-5E6CA82AFF56}" srcOrd="1" destOrd="0" parTransId="{795EF423-0BBF-46FE-A39A-83821D0ACC09}" sibTransId="{81260EED-AB5C-4BC5-81DE-04C8BC9EA665}"/>
    <dgm:cxn modelId="{A30AEFE4-DF63-4C45-B5B9-4E8232CADEBD}" type="presOf" srcId="{E0C728C9-57B1-41F0-8230-424AFB0B8156}" destId="{E68225EC-7320-4C28-B585-52791266A7D8}" srcOrd="0" destOrd="0" presId="urn:microsoft.com/office/officeart/2005/8/layout/hChevron3"/>
    <dgm:cxn modelId="{FD2057C4-A0EA-40CA-939D-AF1DED3FFCCA}" srcId="{E0C728C9-57B1-41F0-8230-424AFB0B8156}" destId="{C2F9A523-91AB-41C8-B3E6-FDF5208AA655}" srcOrd="2" destOrd="0" parTransId="{0B9B4D2F-66BE-4CA9-A49C-16E927C81615}" sibTransId="{C6C5B1CF-5425-41DC-979A-8CB285A5BB69}"/>
    <dgm:cxn modelId="{DB1F10ED-1FF1-4DAE-BBC7-8F65A5CB64CB}" type="presOf" srcId="{E9651CD2-5D3A-40B6-A0BC-F97FA7A5A9E0}" destId="{9A2E679D-A40C-480B-92D6-54C3A7EABDD1}" srcOrd="0" destOrd="0" presId="urn:microsoft.com/office/officeart/2005/8/layout/hChevron3"/>
    <dgm:cxn modelId="{DD093686-3668-4A96-93E6-2260D9B528C4}" type="presOf" srcId="{8C9A5ECE-4E2D-4A4D-9AF4-5E6CA82AFF56}" destId="{FA085E75-5073-4A3D-B326-A636F3A62E05}" srcOrd="0" destOrd="0" presId="urn:microsoft.com/office/officeart/2005/8/layout/hChevron3"/>
    <dgm:cxn modelId="{D29AD956-C8F6-4D30-9A69-45568041E99F}" srcId="{E0C728C9-57B1-41F0-8230-424AFB0B8156}" destId="{E9651CD2-5D3A-40B6-A0BC-F97FA7A5A9E0}" srcOrd="0" destOrd="0" parTransId="{577DFC6E-94A7-498D-82AD-4AFBE0C945F9}" sibTransId="{606FD14F-CCC0-402C-9522-C1B0ADAFC708}"/>
    <dgm:cxn modelId="{43BE4304-A02C-42C0-81DB-29300EBA9ECA}" type="presOf" srcId="{C2F9A523-91AB-41C8-B3E6-FDF5208AA655}" destId="{8B3CFC9F-D66C-423E-8C68-888F0A594677}" srcOrd="0" destOrd="0" presId="urn:microsoft.com/office/officeart/2005/8/layout/hChevron3"/>
    <dgm:cxn modelId="{D282AE0E-D853-4201-8E4D-BB29F93C6D25}" type="presParOf" srcId="{E68225EC-7320-4C28-B585-52791266A7D8}" destId="{9A2E679D-A40C-480B-92D6-54C3A7EABDD1}" srcOrd="0" destOrd="0" presId="urn:microsoft.com/office/officeart/2005/8/layout/hChevron3"/>
    <dgm:cxn modelId="{8D5509EC-F34A-4BA7-999C-261E11FF7647}" type="presParOf" srcId="{E68225EC-7320-4C28-B585-52791266A7D8}" destId="{9A97F94B-1EDA-4717-986B-8E7000A5D4D9}" srcOrd="1" destOrd="0" presId="urn:microsoft.com/office/officeart/2005/8/layout/hChevron3"/>
    <dgm:cxn modelId="{EAEF7EAB-6F64-45DB-9F3C-62BC9051F235}" type="presParOf" srcId="{E68225EC-7320-4C28-B585-52791266A7D8}" destId="{FA085E75-5073-4A3D-B326-A636F3A62E05}" srcOrd="2" destOrd="0" presId="urn:microsoft.com/office/officeart/2005/8/layout/hChevron3"/>
    <dgm:cxn modelId="{FBC54996-16E8-4FDE-BAFC-FF3CD1C092F0}" type="presParOf" srcId="{E68225EC-7320-4C28-B585-52791266A7D8}" destId="{CDE484F3-81D6-44D6-8543-1FFC3BC8D861}" srcOrd="3" destOrd="0" presId="urn:microsoft.com/office/officeart/2005/8/layout/hChevron3"/>
    <dgm:cxn modelId="{A5B64740-E17B-4A16-BBCB-D6B905BF1128}" type="presParOf" srcId="{E68225EC-7320-4C28-B585-52791266A7D8}" destId="{8B3CFC9F-D66C-423E-8C68-888F0A594677}" srcOrd="4" destOrd="0" presId="urn:microsoft.com/office/officeart/2005/8/layout/hChevron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C728C9-57B1-41F0-8230-424AFB0B8156}" type="doc">
      <dgm:prSet loTypeId="urn:microsoft.com/office/officeart/2005/8/layout/hChevron3" loCatId="process" qsTypeId="urn:microsoft.com/office/officeart/2005/8/quickstyle/simple1" qsCatId="simple" csTypeId="urn:microsoft.com/office/officeart/2005/8/colors/colorful4" csCatId="colorful" phldr="1"/>
      <dgm:spPr/>
    </dgm:pt>
    <dgm:pt modelId="{E9651CD2-5D3A-40B6-A0BC-F97FA7A5A9E0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2300" b="1" dirty="0" smtClean="0">
              <a:solidFill>
                <a:schemeClr val="tx1"/>
              </a:solidFill>
            </a:rPr>
            <a:t>СУБВЕНЦИИ</a:t>
          </a:r>
          <a:endParaRPr lang="ru-RU" sz="2300" b="1" dirty="0">
            <a:solidFill>
              <a:schemeClr val="tx1"/>
            </a:solidFill>
          </a:endParaRPr>
        </a:p>
      </dgm:t>
    </dgm:pt>
    <dgm:pt modelId="{577DFC6E-94A7-498D-82AD-4AFBE0C945F9}" type="parTrans" cxnId="{D29AD956-C8F6-4D30-9A69-45568041E99F}">
      <dgm:prSet/>
      <dgm:spPr/>
      <dgm:t>
        <a:bodyPr/>
        <a:lstStyle/>
        <a:p>
          <a:endParaRPr lang="ru-RU" sz="2300" b="1">
            <a:solidFill>
              <a:schemeClr val="tx1"/>
            </a:solidFill>
          </a:endParaRPr>
        </a:p>
      </dgm:t>
    </dgm:pt>
    <dgm:pt modelId="{606FD14F-CCC0-402C-9522-C1B0ADAFC708}" type="sibTrans" cxnId="{D29AD956-C8F6-4D30-9A69-45568041E99F}">
      <dgm:prSet/>
      <dgm:spPr/>
      <dgm:t>
        <a:bodyPr/>
        <a:lstStyle/>
        <a:p>
          <a:endParaRPr lang="ru-RU" sz="2300" b="1">
            <a:solidFill>
              <a:schemeClr val="tx1"/>
            </a:solidFill>
          </a:endParaRPr>
        </a:p>
      </dgm:t>
    </dgm:pt>
    <dgm:pt modelId="{8C9A5ECE-4E2D-4A4D-9AF4-5E6CA82AFF56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300" b="1" dirty="0" smtClean="0">
              <a:solidFill>
                <a:schemeClr val="tx1"/>
              </a:solidFill>
            </a:rPr>
            <a:t>239 455</a:t>
          </a:r>
          <a:endParaRPr lang="ru-RU" sz="2300" b="1" dirty="0">
            <a:solidFill>
              <a:schemeClr val="tx1"/>
            </a:solidFill>
          </a:endParaRPr>
        </a:p>
      </dgm:t>
    </dgm:pt>
    <dgm:pt modelId="{795EF423-0BBF-46FE-A39A-83821D0ACC09}" type="parTrans" cxnId="{6C9366AB-83E6-4BD0-AAD8-309D7C40A4E4}">
      <dgm:prSet/>
      <dgm:spPr/>
      <dgm:t>
        <a:bodyPr/>
        <a:lstStyle/>
        <a:p>
          <a:endParaRPr lang="ru-RU" sz="2300" b="1">
            <a:solidFill>
              <a:schemeClr val="tx1"/>
            </a:solidFill>
          </a:endParaRPr>
        </a:p>
      </dgm:t>
    </dgm:pt>
    <dgm:pt modelId="{81260EED-AB5C-4BC5-81DE-04C8BC9EA665}" type="sibTrans" cxnId="{6C9366AB-83E6-4BD0-AAD8-309D7C40A4E4}">
      <dgm:prSet/>
      <dgm:spPr/>
      <dgm:t>
        <a:bodyPr/>
        <a:lstStyle/>
        <a:p>
          <a:endParaRPr lang="ru-RU" sz="2300" b="1">
            <a:solidFill>
              <a:schemeClr val="tx1"/>
            </a:solidFill>
          </a:endParaRPr>
        </a:p>
      </dgm:t>
    </dgm:pt>
    <dgm:pt modelId="{C2F9A523-91AB-41C8-B3E6-FDF5208AA655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2300" b="1" dirty="0" smtClean="0">
              <a:solidFill>
                <a:schemeClr val="tx1"/>
              </a:solidFill>
            </a:rPr>
            <a:t>58,5%</a:t>
          </a:r>
          <a:endParaRPr lang="ru-RU" sz="2300" b="1" dirty="0">
            <a:solidFill>
              <a:schemeClr val="tx1"/>
            </a:solidFill>
          </a:endParaRPr>
        </a:p>
      </dgm:t>
    </dgm:pt>
    <dgm:pt modelId="{C6C5B1CF-5425-41DC-979A-8CB285A5BB69}" type="sibTrans" cxnId="{FD2057C4-A0EA-40CA-939D-AF1DED3FFCCA}">
      <dgm:prSet/>
      <dgm:spPr/>
      <dgm:t>
        <a:bodyPr/>
        <a:lstStyle/>
        <a:p>
          <a:endParaRPr lang="ru-RU" sz="2300" b="1">
            <a:solidFill>
              <a:schemeClr val="tx1"/>
            </a:solidFill>
          </a:endParaRPr>
        </a:p>
      </dgm:t>
    </dgm:pt>
    <dgm:pt modelId="{0B9B4D2F-66BE-4CA9-A49C-16E927C81615}" type="parTrans" cxnId="{FD2057C4-A0EA-40CA-939D-AF1DED3FFCCA}">
      <dgm:prSet/>
      <dgm:spPr/>
      <dgm:t>
        <a:bodyPr/>
        <a:lstStyle/>
        <a:p>
          <a:endParaRPr lang="ru-RU" sz="2300" b="1">
            <a:solidFill>
              <a:schemeClr val="tx1"/>
            </a:solidFill>
          </a:endParaRPr>
        </a:p>
      </dgm:t>
    </dgm:pt>
    <dgm:pt modelId="{E68225EC-7320-4C28-B585-52791266A7D8}" type="pres">
      <dgm:prSet presAssocID="{E0C728C9-57B1-41F0-8230-424AFB0B8156}" presName="Name0" presStyleCnt="0">
        <dgm:presLayoutVars>
          <dgm:dir/>
          <dgm:resizeHandles val="exact"/>
        </dgm:presLayoutVars>
      </dgm:prSet>
      <dgm:spPr/>
    </dgm:pt>
    <dgm:pt modelId="{9A2E679D-A40C-480B-92D6-54C3A7EABDD1}" type="pres">
      <dgm:prSet presAssocID="{E9651CD2-5D3A-40B6-A0BC-F97FA7A5A9E0}" presName="parTxOnly" presStyleLbl="node1" presStyleIdx="0" presStyleCnt="3" custScaleX="243695" custScaleY="2059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97F94B-1EDA-4717-986B-8E7000A5D4D9}" type="pres">
      <dgm:prSet presAssocID="{606FD14F-CCC0-402C-9522-C1B0ADAFC708}" presName="parSpace" presStyleCnt="0"/>
      <dgm:spPr/>
    </dgm:pt>
    <dgm:pt modelId="{FA085E75-5073-4A3D-B326-A636F3A62E05}" type="pres">
      <dgm:prSet presAssocID="{8C9A5ECE-4E2D-4A4D-9AF4-5E6CA82AFF56}" presName="parTxOnly" presStyleLbl="node1" presStyleIdx="1" presStyleCnt="3" custScaleX="158512" custScaleY="1960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E484F3-81D6-44D6-8543-1FFC3BC8D861}" type="pres">
      <dgm:prSet presAssocID="{81260EED-AB5C-4BC5-81DE-04C8BC9EA665}" presName="parSpace" presStyleCnt="0"/>
      <dgm:spPr/>
    </dgm:pt>
    <dgm:pt modelId="{8B3CFC9F-D66C-423E-8C68-888F0A594677}" type="pres">
      <dgm:prSet presAssocID="{C2F9A523-91AB-41C8-B3E6-FDF5208AA655}" presName="parTxOnly" presStyleLbl="node1" presStyleIdx="2" presStyleCnt="3" custScaleX="120233" custScaleY="1792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90D820-2FB7-4D24-903D-1383B0560697}" type="presOf" srcId="{E9651CD2-5D3A-40B6-A0BC-F97FA7A5A9E0}" destId="{9A2E679D-A40C-480B-92D6-54C3A7EABDD1}" srcOrd="0" destOrd="0" presId="urn:microsoft.com/office/officeart/2005/8/layout/hChevron3"/>
    <dgm:cxn modelId="{6C9366AB-83E6-4BD0-AAD8-309D7C40A4E4}" srcId="{E0C728C9-57B1-41F0-8230-424AFB0B8156}" destId="{8C9A5ECE-4E2D-4A4D-9AF4-5E6CA82AFF56}" srcOrd="1" destOrd="0" parTransId="{795EF423-0BBF-46FE-A39A-83821D0ACC09}" sibTransId="{81260EED-AB5C-4BC5-81DE-04C8BC9EA665}"/>
    <dgm:cxn modelId="{C1372C7C-F672-47C5-9A8B-6400E0EEB0FE}" type="presOf" srcId="{C2F9A523-91AB-41C8-B3E6-FDF5208AA655}" destId="{8B3CFC9F-D66C-423E-8C68-888F0A594677}" srcOrd="0" destOrd="0" presId="urn:microsoft.com/office/officeart/2005/8/layout/hChevron3"/>
    <dgm:cxn modelId="{FD2057C4-A0EA-40CA-939D-AF1DED3FFCCA}" srcId="{E0C728C9-57B1-41F0-8230-424AFB0B8156}" destId="{C2F9A523-91AB-41C8-B3E6-FDF5208AA655}" srcOrd="2" destOrd="0" parTransId="{0B9B4D2F-66BE-4CA9-A49C-16E927C81615}" sibTransId="{C6C5B1CF-5425-41DC-979A-8CB285A5BB69}"/>
    <dgm:cxn modelId="{24842921-2FE9-4A87-AEC9-585C48D43C73}" type="presOf" srcId="{8C9A5ECE-4E2D-4A4D-9AF4-5E6CA82AFF56}" destId="{FA085E75-5073-4A3D-B326-A636F3A62E05}" srcOrd="0" destOrd="0" presId="urn:microsoft.com/office/officeart/2005/8/layout/hChevron3"/>
    <dgm:cxn modelId="{D29AD956-C8F6-4D30-9A69-45568041E99F}" srcId="{E0C728C9-57B1-41F0-8230-424AFB0B8156}" destId="{E9651CD2-5D3A-40B6-A0BC-F97FA7A5A9E0}" srcOrd="0" destOrd="0" parTransId="{577DFC6E-94A7-498D-82AD-4AFBE0C945F9}" sibTransId="{606FD14F-CCC0-402C-9522-C1B0ADAFC708}"/>
    <dgm:cxn modelId="{7F7E94D2-C80E-4365-8AB1-38B444924F6B}" type="presOf" srcId="{E0C728C9-57B1-41F0-8230-424AFB0B8156}" destId="{E68225EC-7320-4C28-B585-52791266A7D8}" srcOrd="0" destOrd="0" presId="urn:microsoft.com/office/officeart/2005/8/layout/hChevron3"/>
    <dgm:cxn modelId="{F6E2B7F6-7E9C-4989-A5C4-F0D1E9726264}" type="presParOf" srcId="{E68225EC-7320-4C28-B585-52791266A7D8}" destId="{9A2E679D-A40C-480B-92D6-54C3A7EABDD1}" srcOrd="0" destOrd="0" presId="urn:microsoft.com/office/officeart/2005/8/layout/hChevron3"/>
    <dgm:cxn modelId="{D01AC745-BFFB-4C66-AE0E-45D67822E678}" type="presParOf" srcId="{E68225EC-7320-4C28-B585-52791266A7D8}" destId="{9A97F94B-1EDA-4717-986B-8E7000A5D4D9}" srcOrd="1" destOrd="0" presId="urn:microsoft.com/office/officeart/2005/8/layout/hChevron3"/>
    <dgm:cxn modelId="{45CA29A7-037D-46E5-8565-1C59D9037B2D}" type="presParOf" srcId="{E68225EC-7320-4C28-B585-52791266A7D8}" destId="{FA085E75-5073-4A3D-B326-A636F3A62E05}" srcOrd="2" destOrd="0" presId="urn:microsoft.com/office/officeart/2005/8/layout/hChevron3"/>
    <dgm:cxn modelId="{8E661F25-8FDF-47A9-A19E-3D904338318B}" type="presParOf" srcId="{E68225EC-7320-4C28-B585-52791266A7D8}" destId="{CDE484F3-81D6-44D6-8543-1FFC3BC8D861}" srcOrd="3" destOrd="0" presId="urn:microsoft.com/office/officeart/2005/8/layout/hChevron3"/>
    <dgm:cxn modelId="{AD8C21FE-88C4-4F1D-98E8-44BC87AEF836}" type="presParOf" srcId="{E68225EC-7320-4C28-B585-52791266A7D8}" destId="{8B3CFC9F-D66C-423E-8C68-888F0A594677}" srcOrd="4" destOrd="0" presId="urn:microsoft.com/office/officeart/2005/8/layout/hChevron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0C728C9-57B1-41F0-8230-424AFB0B8156}" type="doc">
      <dgm:prSet loTypeId="urn:microsoft.com/office/officeart/2005/8/layout/hChevron3" loCatId="process" qsTypeId="urn:microsoft.com/office/officeart/2005/8/quickstyle/simple1" qsCatId="simple" csTypeId="urn:microsoft.com/office/officeart/2005/8/colors/colorful4" csCatId="colorful" phldr="1"/>
      <dgm:spPr/>
    </dgm:pt>
    <dgm:pt modelId="{E9651CD2-5D3A-40B6-A0BC-F97FA7A5A9E0}">
      <dgm:prSet phldrT="[Текст]" custT="1"/>
      <dgm:spPr>
        <a:solidFill>
          <a:srgbClr val="00B0F0"/>
        </a:solidFill>
      </dgm:spPr>
      <dgm:t>
        <a:bodyPr anchor="ctr" anchorCtr="0"/>
        <a:lstStyle/>
        <a:p>
          <a:endParaRPr lang="ru-RU" sz="2300" b="1" u="none" dirty="0" smtClean="0">
            <a:solidFill>
              <a:schemeClr val="tx1"/>
            </a:solidFill>
          </a:endParaRPr>
        </a:p>
        <a:p>
          <a:r>
            <a:rPr lang="ru-RU" sz="2300" b="1" u="none" dirty="0" smtClean="0">
              <a:solidFill>
                <a:schemeClr val="tx1"/>
              </a:solidFill>
            </a:rPr>
            <a:t>СУБСИДИИ</a:t>
          </a:r>
        </a:p>
        <a:p>
          <a:endParaRPr lang="ru-RU" sz="2300" b="1" dirty="0">
            <a:solidFill>
              <a:schemeClr val="tx1"/>
            </a:solidFill>
          </a:endParaRPr>
        </a:p>
      </dgm:t>
    </dgm:pt>
    <dgm:pt modelId="{577DFC6E-94A7-498D-82AD-4AFBE0C945F9}" type="parTrans" cxnId="{D29AD956-C8F6-4D30-9A69-45568041E99F}">
      <dgm:prSet/>
      <dgm:spPr/>
      <dgm:t>
        <a:bodyPr/>
        <a:lstStyle/>
        <a:p>
          <a:endParaRPr lang="ru-RU" sz="2300" b="1">
            <a:solidFill>
              <a:schemeClr val="tx1"/>
            </a:solidFill>
          </a:endParaRPr>
        </a:p>
      </dgm:t>
    </dgm:pt>
    <dgm:pt modelId="{606FD14F-CCC0-402C-9522-C1B0ADAFC708}" type="sibTrans" cxnId="{D29AD956-C8F6-4D30-9A69-45568041E99F}">
      <dgm:prSet/>
      <dgm:spPr/>
      <dgm:t>
        <a:bodyPr/>
        <a:lstStyle/>
        <a:p>
          <a:endParaRPr lang="ru-RU" sz="2300" b="1">
            <a:solidFill>
              <a:schemeClr val="tx1"/>
            </a:solidFill>
          </a:endParaRPr>
        </a:p>
      </dgm:t>
    </dgm:pt>
    <dgm:pt modelId="{8C9A5ECE-4E2D-4A4D-9AF4-5E6CA82AFF56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300" b="1" dirty="0" smtClean="0">
              <a:solidFill>
                <a:schemeClr val="tx1"/>
              </a:solidFill>
            </a:rPr>
            <a:t>122 309</a:t>
          </a:r>
          <a:endParaRPr lang="ru-RU" sz="2300" b="1" dirty="0">
            <a:solidFill>
              <a:schemeClr val="tx1"/>
            </a:solidFill>
          </a:endParaRPr>
        </a:p>
      </dgm:t>
    </dgm:pt>
    <dgm:pt modelId="{795EF423-0BBF-46FE-A39A-83821D0ACC09}" type="parTrans" cxnId="{6C9366AB-83E6-4BD0-AAD8-309D7C40A4E4}">
      <dgm:prSet/>
      <dgm:spPr/>
      <dgm:t>
        <a:bodyPr/>
        <a:lstStyle/>
        <a:p>
          <a:endParaRPr lang="ru-RU" sz="2300" b="1">
            <a:solidFill>
              <a:schemeClr val="tx1"/>
            </a:solidFill>
          </a:endParaRPr>
        </a:p>
      </dgm:t>
    </dgm:pt>
    <dgm:pt modelId="{81260EED-AB5C-4BC5-81DE-04C8BC9EA665}" type="sibTrans" cxnId="{6C9366AB-83E6-4BD0-AAD8-309D7C40A4E4}">
      <dgm:prSet/>
      <dgm:spPr/>
      <dgm:t>
        <a:bodyPr/>
        <a:lstStyle/>
        <a:p>
          <a:endParaRPr lang="ru-RU" sz="2300" b="1">
            <a:solidFill>
              <a:schemeClr val="tx1"/>
            </a:solidFill>
          </a:endParaRPr>
        </a:p>
      </dgm:t>
    </dgm:pt>
    <dgm:pt modelId="{C2F9A523-91AB-41C8-B3E6-FDF5208AA655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2300" b="1" dirty="0" smtClean="0">
              <a:solidFill>
                <a:schemeClr val="tx1"/>
              </a:solidFill>
            </a:rPr>
            <a:t>29,9%</a:t>
          </a:r>
          <a:endParaRPr lang="ru-RU" sz="2300" b="1" dirty="0">
            <a:solidFill>
              <a:schemeClr val="tx1"/>
            </a:solidFill>
          </a:endParaRPr>
        </a:p>
      </dgm:t>
    </dgm:pt>
    <dgm:pt modelId="{C6C5B1CF-5425-41DC-979A-8CB285A5BB69}" type="sibTrans" cxnId="{FD2057C4-A0EA-40CA-939D-AF1DED3FFCCA}">
      <dgm:prSet/>
      <dgm:spPr/>
      <dgm:t>
        <a:bodyPr/>
        <a:lstStyle/>
        <a:p>
          <a:endParaRPr lang="ru-RU" sz="2300" b="1">
            <a:solidFill>
              <a:schemeClr val="tx1"/>
            </a:solidFill>
          </a:endParaRPr>
        </a:p>
      </dgm:t>
    </dgm:pt>
    <dgm:pt modelId="{0B9B4D2F-66BE-4CA9-A49C-16E927C81615}" type="parTrans" cxnId="{FD2057C4-A0EA-40CA-939D-AF1DED3FFCCA}">
      <dgm:prSet/>
      <dgm:spPr/>
      <dgm:t>
        <a:bodyPr/>
        <a:lstStyle/>
        <a:p>
          <a:endParaRPr lang="ru-RU" sz="2300" b="1">
            <a:solidFill>
              <a:schemeClr val="tx1"/>
            </a:solidFill>
          </a:endParaRPr>
        </a:p>
      </dgm:t>
    </dgm:pt>
    <dgm:pt modelId="{E68225EC-7320-4C28-B585-52791266A7D8}" type="pres">
      <dgm:prSet presAssocID="{E0C728C9-57B1-41F0-8230-424AFB0B8156}" presName="Name0" presStyleCnt="0">
        <dgm:presLayoutVars>
          <dgm:dir/>
          <dgm:resizeHandles val="exact"/>
        </dgm:presLayoutVars>
      </dgm:prSet>
      <dgm:spPr/>
    </dgm:pt>
    <dgm:pt modelId="{9A2E679D-A40C-480B-92D6-54C3A7EABDD1}" type="pres">
      <dgm:prSet presAssocID="{E9651CD2-5D3A-40B6-A0BC-F97FA7A5A9E0}" presName="parTxOnly" presStyleLbl="node1" presStyleIdx="0" presStyleCnt="3" custScaleX="205506" custScaleY="2059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97F94B-1EDA-4717-986B-8E7000A5D4D9}" type="pres">
      <dgm:prSet presAssocID="{606FD14F-CCC0-402C-9522-C1B0ADAFC708}" presName="parSpace" presStyleCnt="0"/>
      <dgm:spPr/>
    </dgm:pt>
    <dgm:pt modelId="{FA085E75-5073-4A3D-B326-A636F3A62E05}" type="pres">
      <dgm:prSet presAssocID="{8C9A5ECE-4E2D-4A4D-9AF4-5E6CA82AFF56}" presName="parTxOnly" presStyleLbl="node1" presStyleIdx="1" presStyleCnt="3" custScaleX="158512" custScaleY="196017" custLinFactNeighborX="-259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E484F3-81D6-44D6-8543-1FFC3BC8D861}" type="pres">
      <dgm:prSet presAssocID="{81260EED-AB5C-4BC5-81DE-04C8BC9EA665}" presName="parSpace" presStyleCnt="0"/>
      <dgm:spPr/>
    </dgm:pt>
    <dgm:pt modelId="{8B3CFC9F-D66C-423E-8C68-888F0A594677}" type="pres">
      <dgm:prSet presAssocID="{C2F9A523-91AB-41C8-B3E6-FDF5208AA655}" presName="parTxOnly" presStyleLbl="node1" presStyleIdx="2" presStyleCnt="3" custScaleX="120233" custScaleY="1792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9366AB-83E6-4BD0-AAD8-309D7C40A4E4}" srcId="{E0C728C9-57B1-41F0-8230-424AFB0B8156}" destId="{8C9A5ECE-4E2D-4A4D-9AF4-5E6CA82AFF56}" srcOrd="1" destOrd="0" parTransId="{795EF423-0BBF-46FE-A39A-83821D0ACC09}" sibTransId="{81260EED-AB5C-4BC5-81DE-04C8BC9EA665}"/>
    <dgm:cxn modelId="{876CBD9E-4788-45C0-BD22-92D2F7484E2D}" type="presOf" srcId="{8C9A5ECE-4E2D-4A4D-9AF4-5E6CA82AFF56}" destId="{FA085E75-5073-4A3D-B326-A636F3A62E05}" srcOrd="0" destOrd="0" presId="urn:microsoft.com/office/officeart/2005/8/layout/hChevron3"/>
    <dgm:cxn modelId="{C58EAEC9-DAEB-4E30-BE88-7A33E65888C2}" type="presOf" srcId="{E9651CD2-5D3A-40B6-A0BC-F97FA7A5A9E0}" destId="{9A2E679D-A40C-480B-92D6-54C3A7EABDD1}" srcOrd="0" destOrd="0" presId="urn:microsoft.com/office/officeart/2005/8/layout/hChevron3"/>
    <dgm:cxn modelId="{FD2057C4-A0EA-40CA-939D-AF1DED3FFCCA}" srcId="{E0C728C9-57B1-41F0-8230-424AFB0B8156}" destId="{C2F9A523-91AB-41C8-B3E6-FDF5208AA655}" srcOrd="2" destOrd="0" parTransId="{0B9B4D2F-66BE-4CA9-A49C-16E927C81615}" sibTransId="{C6C5B1CF-5425-41DC-979A-8CB285A5BB69}"/>
    <dgm:cxn modelId="{D29AD956-C8F6-4D30-9A69-45568041E99F}" srcId="{E0C728C9-57B1-41F0-8230-424AFB0B8156}" destId="{E9651CD2-5D3A-40B6-A0BC-F97FA7A5A9E0}" srcOrd="0" destOrd="0" parTransId="{577DFC6E-94A7-498D-82AD-4AFBE0C945F9}" sibTransId="{606FD14F-CCC0-402C-9522-C1B0ADAFC708}"/>
    <dgm:cxn modelId="{A58958A4-1B7E-4768-932F-64229CBFF9C1}" type="presOf" srcId="{C2F9A523-91AB-41C8-B3E6-FDF5208AA655}" destId="{8B3CFC9F-D66C-423E-8C68-888F0A594677}" srcOrd="0" destOrd="0" presId="urn:microsoft.com/office/officeart/2005/8/layout/hChevron3"/>
    <dgm:cxn modelId="{2470E642-6798-4FF5-B933-43AD912C5802}" type="presOf" srcId="{E0C728C9-57B1-41F0-8230-424AFB0B8156}" destId="{E68225EC-7320-4C28-B585-52791266A7D8}" srcOrd="0" destOrd="0" presId="urn:microsoft.com/office/officeart/2005/8/layout/hChevron3"/>
    <dgm:cxn modelId="{1FA05F44-4475-4F2C-AEED-45A701889DCE}" type="presParOf" srcId="{E68225EC-7320-4C28-B585-52791266A7D8}" destId="{9A2E679D-A40C-480B-92D6-54C3A7EABDD1}" srcOrd="0" destOrd="0" presId="urn:microsoft.com/office/officeart/2005/8/layout/hChevron3"/>
    <dgm:cxn modelId="{9A3B0624-E141-4E27-9618-47DAF28D26F5}" type="presParOf" srcId="{E68225EC-7320-4C28-B585-52791266A7D8}" destId="{9A97F94B-1EDA-4717-986B-8E7000A5D4D9}" srcOrd="1" destOrd="0" presId="urn:microsoft.com/office/officeart/2005/8/layout/hChevron3"/>
    <dgm:cxn modelId="{9FA659CD-F725-4FD4-B68D-C1353EC51EFA}" type="presParOf" srcId="{E68225EC-7320-4C28-B585-52791266A7D8}" destId="{FA085E75-5073-4A3D-B326-A636F3A62E05}" srcOrd="2" destOrd="0" presId="urn:microsoft.com/office/officeart/2005/8/layout/hChevron3"/>
    <dgm:cxn modelId="{0C0A6E17-5428-4D30-BD62-B8D2EBA22DE2}" type="presParOf" srcId="{E68225EC-7320-4C28-B585-52791266A7D8}" destId="{CDE484F3-81D6-44D6-8543-1FFC3BC8D861}" srcOrd="3" destOrd="0" presId="urn:microsoft.com/office/officeart/2005/8/layout/hChevron3"/>
    <dgm:cxn modelId="{17167236-8CBB-4432-BC6D-AD758CEE1263}" type="presParOf" srcId="{E68225EC-7320-4C28-B585-52791266A7D8}" destId="{8B3CFC9F-D66C-423E-8C68-888F0A594677}" srcOrd="4" destOrd="0" presId="urn:microsoft.com/office/officeart/2005/8/layout/hChevron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0C728C9-57B1-41F0-8230-424AFB0B8156}" type="doc">
      <dgm:prSet loTypeId="urn:microsoft.com/office/officeart/2005/8/layout/hChevron3" loCatId="process" qsTypeId="urn:microsoft.com/office/officeart/2005/8/quickstyle/simple1" qsCatId="simple" csTypeId="urn:microsoft.com/office/officeart/2005/8/colors/colorful4" csCatId="colorful" phldr="1"/>
      <dgm:spPr/>
    </dgm:pt>
    <dgm:pt modelId="{E9651CD2-5D3A-40B6-A0BC-F97FA7A5A9E0}">
      <dgm:prSet phldrT="[Текст]" custT="1"/>
      <dgm:spPr>
        <a:solidFill>
          <a:srgbClr val="00B0F0"/>
        </a:solidFill>
      </dgm:spPr>
      <dgm:t>
        <a:bodyPr/>
        <a:lstStyle/>
        <a:p>
          <a:pPr algn="ctr"/>
          <a:r>
            <a:rPr lang="ru-RU" sz="2300" b="1" u="none" dirty="0" smtClean="0">
              <a:solidFill>
                <a:schemeClr val="tx1"/>
              </a:solidFill>
            </a:rPr>
            <a:t>ДОТАЦИИ</a:t>
          </a:r>
          <a:endParaRPr lang="ru-RU" sz="2300" b="1" u="none" dirty="0">
            <a:solidFill>
              <a:schemeClr val="tx1"/>
            </a:solidFill>
          </a:endParaRPr>
        </a:p>
      </dgm:t>
    </dgm:pt>
    <dgm:pt modelId="{577DFC6E-94A7-498D-82AD-4AFBE0C945F9}" type="parTrans" cxnId="{D29AD956-C8F6-4D30-9A69-45568041E99F}">
      <dgm:prSet/>
      <dgm:spPr/>
      <dgm:t>
        <a:bodyPr/>
        <a:lstStyle/>
        <a:p>
          <a:endParaRPr lang="ru-RU" sz="2300" b="1">
            <a:solidFill>
              <a:schemeClr val="tx1"/>
            </a:solidFill>
          </a:endParaRPr>
        </a:p>
      </dgm:t>
    </dgm:pt>
    <dgm:pt modelId="{606FD14F-CCC0-402C-9522-C1B0ADAFC708}" type="sibTrans" cxnId="{D29AD956-C8F6-4D30-9A69-45568041E99F}">
      <dgm:prSet/>
      <dgm:spPr/>
      <dgm:t>
        <a:bodyPr/>
        <a:lstStyle/>
        <a:p>
          <a:endParaRPr lang="ru-RU" sz="2300" b="1">
            <a:solidFill>
              <a:schemeClr val="tx1"/>
            </a:solidFill>
          </a:endParaRPr>
        </a:p>
      </dgm:t>
    </dgm:pt>
    <dgm:pt modelId="{8C9A5ECE-4E2D-4A4D-9AF4-5E6CA82AFF56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300" b="1" dirty="0" smtClean="0">
              <a:solidFill>
                <a:schemeClr val="tx1"/>
              </a:solidFill>
            </a:rPr>
            <a:t>39 848</a:t>
          </a:r>
          <a:endParaRPr lang="ru-RU" sz="2300" b="1" dirty="0">
            <a:solidFill>
              <a:schemeClr val="tx1"/>
            </a:solidFill>
          </a:endParaRPr>
        </a:p>
      </dgm:t>
    </dgm:pt>
    <dgm:pt modelId="{795EF423-0BBF-46FE-A39A-83821D0ACC09}" type="parTrans" cxnId="{6C9366AB-83E6-4BD0-AAD8-309D7C40A4E4}">
      <dgm:prSet/>
      <dgm:spPr/>
      <dgm:t>
        <a:bodyPr/>
        <a:lstStyle/>
        <a:p>
          <a:endParaRPr lang="ru-RU" sz="2300" b="1">
            <a:solidFill>
              <a:schemeClr val="tx1"/>
            </a:solidFill>
          </a:endParaRPr>
        </a:p>
      </dgm:t>
    </dgm:pt>
    <dgm:pt modelId="{81260EED-AB5C-4BC5-81DE-04C8BC9EA665}" type="sibTrans" cxnId="{6C9366AB-83E6-4BD0-AAD8-309D7C40A4E4}">
      <dgm:prSet/>
      <dgm:spPr/>
      <dgm:t>
        <a:bodyPr/>
        <a:lstStyle/>
        <a:p>
          <a:endParaRPr lang="ru-RU" sz="2300" b="1">
            <a:solidFill>
              <a:schemeClr val="tx1"/>
            </a:solidFill>
          </a:endParaRPr>
        </a:p>
      </dgm:t>
    </dgm:pt>
    <dgm:pt modelId="{C2F9A523-91AB-41C8-B3E6-FDF5208AA655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2300" b="1" dirty="0" smtClean="0">
              <a:solidFill>
                <a:schemeClr val="tx1"/>
              </a:solidFill>
            </a:rPr>
            <a:t>9,7%</a:t>
          </a:r>
          <a:endParaRPr lang="ru-RU" sz="2300" b="1" dirty="0">
            <a:solidFill>
              <a:schemeClr val="tx1"/>
            </a:solidFill>
          </a:endParaRPr>
        </a:p>
      </dgm:t>
    </dgm:pt>
    <dgm:pt modelId="{C6C5B1CF-5425-41DC-979A-8CB285A5BB69}" type="sibTrans" cxnId="{FD2057C4-A0EA-40CA-939D-AF1DED3FFCCA}">
      <dgm:prSet/>
      <dgm:spPr/>
      <dgm:t>
        <a:bodyPr/>
        <a:lstStyle/>
        <a:p>
          <a:endParaRPr lang="ru-RU" sz="2300" b="1">
            <a:solidFill>
              <a:schemeClr val="tx1"/>
            </a:solidFill>
          </a:endParaRPr>
        </a:p>
      </dgm:t>
    </dgm:pt>
    <dgm:pt modelId="{0B9B4D2F-66BE-4CA9-A49C-16E927C81615}" type="parTrans" cxnId="{FD2057C4-A0EA-40CA-939D-AF1DED3FFCCA}">
      <dgm:prSet/>
      <dgm:spPr/>
      <dgm:t>
        <a:bodyPr/>
        <a:lstStyle/>
        <a:p>
          <a:endParaRPr lang="ru-RU" sz="2300" b="1">
            <a:solidFill>
              <a:schemeClr val="tx1"/>
            </a:solidFill>
          </a:endParaRPr>
        </a:p>
      </dgm:t>
    </dgm:pt>
    <dgm:pt modelId="{E68225EC-7320-4C28-B585-52791266A7D8}" type="pres">
      <dgm:prSet presAssocID="{E0C728C9-57B1-41F0-8230-424AFB0B8156}" presName="Name0" presStyleCnt="0">
        <dgm:presLayoutVars>
          <dgm:dir/>
          <dgm:resizeHandles val="exact"/>
        </dgm:presLayoutVars>
      </dgm:prSet>
      <dgm:spPr/>
    </dgm:pt>
    <dgm:pt modelId="{9A2E679D-A40C-480B-92D6-54C3A7EABDD1}" type="pres">
      <dgm:prSet presAssocID="{E9651CD2-5D3A-40B6-A0BC-F97FA7A5A9E0}" presName="parTxOnly" presStyleLbl="node1" presStyleIdx="0" presStyleCnt="3" custScaleX="188122" custScaleY="2059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97F94B-1EDA-4717-986B-8E7000A5D4D9}" type="pres">
      <dgm:prSet presAssocID="{606FD14F-CCC0-402C-9522-C1B0ADAFC708}" presName="parSpace" presStyleCnt="0"/>
      <dgm:spPr/>
    </dgm:pt>
    <dgm:pt modelId="{FA085E75-5073-4A3D-B326-A636F3A62E05}" type="pres">
      <dgm:prSet presAssocID="{8C9A5ECE-4E2D-4A4D-9AF4-5E6CA82AFF56}" presName="parTxOnly" presStyleLbl="node1" presStyleIdx="1" presStyleCnt="3" custScaleX="160938" custScaleY="196017" custLinFactNeighborX="-70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E484F3-81D6-44D6-8543-1FFC3BC8D861}" type="pres">
      <dgm:prSet presAssocID="{81260EED-AB5C-4BC5-81DE-04C8BC9EA665}" presName="parSpace" presStyleCnt="0"/>
      <dgm:spPr/>
    </dgm:pt>
    <dgm:pt modelId="{8B3CFC9F-D66C-423E-8C68-888F0A594677}" type="pres">
      <dgm:prSet presAssocID="{C2F9A523-91AB-41C8-B3E6-FDF5208AA655}" presName="parTxOnly" presStyleLbl="node1" presStyleIdx="2" presStyleCnt="3" custScaleX="120233" custScaleY="1792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9366AB-83E6-4BD0-AAD8-309D7C40A4E4}" srcId="{E0C728C9-57B1-41F0-8230-424AFB0B8156}" destId="{8C9A5ECE-4E2D-4A4D-9AF4-5E6CA82AFF56}" srcOrd="1" destOrd="0" parTransId="{795EF423-0BBF-46FE-A39A-83821D0ACC09}" sibTransId="{81260EED-AB5C-4BC5-81DE-04C8BC9EA665}"/>
    <dgm:cxn modelId="{FD2057C4-A0EA-40CA-939D-AF1DED3FFCCA}" srcId="{E0C728C9-57B1-41F0-8230-424AFB0B8156}" destId="{C2F9A523-91AB-41C8-B3E6-FDF5208AA655}" srcOrd="2" destOrd="0" parTransId="{0B9B4D2F-66BE-4CA9-A49C-16E927C81615}" sibTransId="{C6C5B1CF-5425-41DC-979A-8CB285A5BB69}"/>
    <dgm:cxn modelId="{3AF9707E-7B6A-4BB3-B469-98C4D721A2F6}" type="presOf" srcId="{8C9A5ECE-4E2D-4A4D-9AF4-5E6CA82AFF56}" destId="{FA085E75-5073-4A3D-B326-A636F3A62E05}" srcOrd="0" destOrd="0" presId="urn:microsoft.com/office/officeart/2005/8/layout/hChevron3"/>
    <dgm:cxn modelId="{9465B6B1-29BC-4F8B-BF2E-11F0253136FB}" type="presOf" srcId="{E9651CD2-5D3A-40B6-A0BC-F97FA7A5A9E0}" destId="{9A2E679D-A40C-480B-92D6-54C3A7EABDD1}" srcOrd="0" destOrd="0" presId="urn:microsoft.com/office/officeart/2005/8/layout/hChevron3"/>
    <dgm:cxn modelId="{D29AD956-C8F6-4D30-9A69-45568041E99F}" srcId="{E0C728C9-57B1-41F0-8230-424AFB0B8156}" destId="{E9651CD2-5D3A-40B6-A0BC-F97FA7A5A9E0}" srcOrd="0" destOrd="0" parTransId="{577DFC6E-94A7-498D-82AD-4AFBE0C945F9}" sibTransId="{606FD14F-CCC0-402C-9522-C1B0ADAFC708}"/>
    <dgm:cxn modelId="{ABC7E4C3-B6F9-4A0E-9AF9-8526B7E35BAE}" type="presOf" srcId="{C2F9A523-91AB-41C8-B3E6-FDF5208AA655}" destId="{8B3CFC9F-D66C-423E-8C68-888F0A594677}" srcOrd="0" destOrd="0" presId="urn:microsoft.com/office/officeart/2005/8/layout/hChevron3"/>
    <dgm:cxn modelId="{583B59B7-C953-4025-83CA-0B928FD7BB2E}" type="presOf" srcId="{E0C728C9-57B1-41F0-8230-424AFB0B8156}" destId="{E68225EC-7320-4C28-B585-52791266A7D8}" srcOrd="0" destOrd="0" presId="urn:microsoft.com/office/officeart/2005/8/layout/hChevron3"/>
    <dgm:cxn modelId="{D8FFD67D-89AC-4A63-817C-495DD04DFC52}" type="presParOf" srcId="{E68225EC-7320-4C28-B585-52791266A7D8}" destId="{9A2E679D-A40C-480B-92D6-54C3A7EABDD1}" srcOrd="0" destOrd="0" presId="urn:microsoft.com/office/officeart/2005/8/layout/hChevron3"/>
    <dgm:cxn modelId="{5DCB8B89-AEFA-4B41-83DA-A29ED1E7293D}" type="presParOf" srcId="{E68225EC-7320-4C28-B585-52791266A7D8}" destId="{9A97F94B-1EDA-4717-986B-8E7000A5D4D9}" srcOrd="1" destOrd="0" presId="urn:microsoft.com/office/officeart/2005/8/layout/hChevron3"/>
    <dgm:cxn modelId="{1BD05DAC-2C99-44BD-9973-F2AFDE50A4F4}" type="presParOf" srcId="{E68225EC-7320-4C28-B585-52791266A7D8}" destId="{FA085E75-5073-4A3D-B326-A636F3A62E05}" srcOrd="2" destOrd="0" presId="urn:microsoft.com/office/officeart/2005/8/layout/hChevron3"/>
    <dgm:cxn modelId="{1C1E88D4-224D-4EF0-878B-516260CF3CD5}" type="presParOf" srcId="{E68225EC-7320-4C28-B585-52791266A7D8}" destId="{CDE484F3-81D6-44D6-8543-1FFC3BC8D861}" srcOrd="3" destOrd="0" presId="urn:microsoft.com/office/officeart/2005/8/layout/hChevron3"/>
    <dgm:cxn modelId="{99431DC8-1013-4F30-8231-A403964AB8E6}" type="presParOf" srcId="{E68225EC-7320-4C28-B585-52791266A7D8}" destId="{8B3CFC9F-D66C-423E-8C68-888F0A594677}" srcOrd="4" destOrd="0" presId="urn:microsoft.com/office/officeart/2005/8/layout/hChevron3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0C728C9-57B1-41F0-8230-424AFB0B8156}" type="doc">
      <dgm:prSet loTypeId="urn:microsoft.com/office/officeart/2005/8/layout/hChevron3" loCatId="process" qsTypeId="urn:microsoft.com/office/officeart/2005/8/quickstyle/simple1" qsCatId="simple" csTypeId="urn:microsoft.com/office/officeart/2005/8/colors/colorful4" csCatId="colorful" phldr="1"/>
      <dgm:spPr/>
    </dgm:pt>
    <dgm:pt modelId="{E9651CD2-5D3A-40B6-A0BC-F97FA7A5A9E0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1800" b="1" u="none" dirty="0" smtClean="0">
              <a:solidFill>
                <a:schemeClr val="tx1"/>
              </a:solidFill>
            </a:rPr>
            <a:t>ИНЫЕ МЕЖБЮДЖЕТНЫЕ ТРАНСФЕРТЫ ИЗ БЮДЖЕТОВ ПОСЕЛЕНИЙ</a:t>
          </a:r>
          <a:endParaRPr lang="ru-RU" sz="1800" b="1" u="none" dirty="0">
            <a:solidFill>
              <a:schemeClr val="tx1"/>
            </a:solidFill>
          </a:endParaRPr>
        </a:p>
      </dgm:t>
    </dgm:pt>
    <dgm:pt modelId="{577DFC6E-94A7-498D-82AD-4AFBE0C945F9}" type="parTrans" cxnId="{D29AD956-C8F6-4D30-9A69-45568041E99F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606FD14F-CCC0-402C-9522-C1B0ADAFC708}" type="sibTrans" cxnId="{D29AD956-C8F6-4D30-9A69-45568041E99F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8C9A5ECE-4E2D-4A4D-9AF4-5E6CA82AFF56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6 125</a:t>
          </a:r>
          <a:endParaRPr lang="ru-RU" sz="1800" b="1" dirty="0">
            <a:solidFill>
              <a:schemeClr val="tx1"/>
            </a:solidFill>
          </a:endParaRPr>
        </a:p>
      </dgm:t>
    </dgm:pt>
    <dgm:pt modelId="{795EF423-0BBF-46FE-A39A-83821D0ACC09}" type="parTrans" cxnId="{6C9366AB-83E6-4BD0-AAD8-309D7C40A4E4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81260EED-AB5C-4BC5-81DE-04C8BC9EA665}" type="sibTrans" cxnId="{6C9366AB-83E6-4BD0-AAD8-309D7C40A4E4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C2F9A523-91AB-41C8-B3E6-FDF5208AA655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1,5%</a:t>
          </a:r>
          <a:endParaRPr lang="ru-RU" sz="1800" b="1" dirty="0">
            <a:solidFill>
              <a:schemeClr val="tx1"/>
            </a:solidFill>
          </a:endParaRPr>
        </a:p>
      </dgm:t>
    </dgm:pt>
    <dgm:pt modelId="{C6C5B1CF-5425-41DC-979A-8CB285A5BB69}" type="sibTrans" cxnId="{FD2057C4-A0EA-40CA-939D-AF1DED3FFCCA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0B9B4D2F-66BE-4CA9-A49C-16E927C81615}" type="parTrans" cxnId="{FD2057C4-A0EA-40CA-939D-AF1DED3FFCCA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E68225EC-7320-4C28-B585-52791266A7D8}" type="pres">
      <dgm:prSet presAssocID="{E0C728C9-57B1-41F0-8230-424AFB0B8156}" presName="Name0" presStyleCnt="0">
        <dgm:presLayoutVars>
          <dgm:dir/>
          <dgm:resizeHandles val="exact"/>
        </dgm:presLayoutVars>
      </dgm:prSet>
      <dgm:spPr/>
    </dgm:pt>
    <dgm:pt modelId="{9A2E679D-A40C-480B-92D6-54C3A7EABDD1}" type="pres">
      <dgm:prSet presAssocID="{E9651CD2-5D3A-40B6-A0BC-F97FA7A5A9E0}" presName="parTxOnly" presStyleLbl="node1" presStyleIdx="0" presStyleCnt="3" custScaleX="246493" custScaleY="2059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97F94B-1EDA-4717-986B-8E7000A5D4D9}" type="pres">
      <dgm:prSet presAssocID="{606FD14F-CCC0-402C-9522-C1B0ADAFC708}" presName="parSpace" presStyleCnt="0"/>
      <dgm:spPr/>
    </dgm:pt>
    <dgm:pt modelId="{FA085E75-5073-4A3D-B326-A636F3A62E05}" type="pres">
      <dgm:prSet presAssocID="{8C9A5ECE-4E2D-4A4D-9AF4-5E6CA82AFF56}" presName="parTxOnly" presStyleLbl="node1" presStyleIdx="1" presStyleCnt="3" custScaleX="174942" custScaleY="1960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E484F3-81D6-44D6-8543-1FFC3BC8D861}" type="pres">
      <dgm:prSet presAssocID="{81260EED-AB5C-4BC5-81DE-04C8BC9EA665}" presName="parSpace" presStyleCnt="0"/>
      <dgm:spPr/>
    </dgm:pt>
    <dgm:pt modelId="{8B3CFC9F-D66C-423E-8C68-888F0A594677}" type="pres">
      <dgm:prSet presAssocID="{C2F9A523-91AB-41C8-B3E6-FDF5208AA655}" presName="parTxOnly" presStyleLbl="node1" presStyleIdx="2" presStyleCnt="3" custScaleX="120233" custScaleY="1792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9366AB-83E6-4BD0-AAD8-309D7C40A4E4}" srcId="{E0C728C9-57B1-41F0-8230-424AFB0B8156}" destId="{8C9A5ECE-4E2D-4A4D-9AF4-5E6CA82AFF56}" srcOrd="1" destOrd="0" parTransId="{795EF423-0BBF-46FE-A39A-83821D0ACC09}" sibTransId="{81260EED-AB5C-4BC5-81DE-04C8BC9EA665}"/>
    <dgm:cxn modelId="{0AF0525C-EA7A-4204-B0A2-1FB9A92C6422}" type="presOf" srcId="{C2F9A523-91AB-41C8-B3E6-FDF5208AA655}" destId="{8B3CFC9F-D66C-423E-8C68-888F0A594677}" srcOrd="0" destOrd="0" presId="urn:microsoft.com/office/officeart/2005/8/layout/hChevron3"/>
    <dgm:cxn modelId="{FD2057C4-A0EA-40CA-939D-AF1DED3FFCCA}" srcId="{E0C728C9-57B1-41F0-8230-424AFB0B8156}" destId="{C2F9A523-91AB-41C8-B3E6-FDF5208AA655}" srcOrd="2" destOrd="0" parTransId="{0B9B4D2F-66BE-4CA9-A49C-16E927C81615}" sibTransId="{C6C5B1CF-5425-41DC-979A-8CB285A5BB69}"/>
    <dgm:cxn modelId="{FBB6D1A7-E304-479C-A7B4-49C98ECB5AD5}" type="presOf" srcId="{8C9A5ECE-4E2D-4A4D-9AF4-5E6CA82AFF56}" destId="{FA085E75-5073-4A3D-B326-A636F3A62E05}" srcOrd="0" destOrd="0" presId="urn:microsoft.com/office/officeart/2005/8/layout/hChevron3"/>
    <dgm:cxn modelId="{1B484B45-7129-4450-ABE5-2953F0A90CBA}" type="presOf" srcId="{E0C728C9-57B1-41F0-8230-424AFB0B8156}" destId="{E68225EC-7320-4C28-B585-52791266A7D8}" srcOrd="0" destOrd="0" presId="urn:microsoft.com/office/officeart/2005/8/layout/hChevron3"/>
    <dgm:cxn modelId="{D29AD956-C8F6-4D30-9A69-45568041E99F}" srcId="{E0C728C9-57B1-41F0-8230-424AFB0B8156}" destId="{E9651CD2-5D3A-40B6-A0BC-F97FA7A5A9E0}" srcOrd="0" destOrd="0" parTransId="{577DFC6E-94A7-498D-82AD-4AFBE0C945F9}" sibTransId="{606FD14F-CCC0-402C-9522-C1B0ADAFC708}"/>
    <dgm:cxn modelId="{466FF8CC-038D-4E0E-81A9-1357A62593C5}" type="presOf" srcId="{E9651CD2-5D3A-40B6-A0BC-F97FA7A5A9E0}" destId="{9A2E679D-A40C-480B-92D6-54C3A7EABDD1}" srcOrd="0" destOrd="0" presId="urn:microsoft.com/office/officeart/2005/8/layout/hChevron3"/>
    <dgm:cxn modelId="{2EE1B4FD-C30F-45EC-9F24-74F33004654A}" type="presParOf" srcId="{E68225EC-7320-4C28-B585-52791266A7D8}" destId="{9A2E679D-A40C-480B-92D6-54C3A7EABDD1}" srcOrd="0" destOrd="0" presId="urn:microsoft.com/office/officeart/2005/8/layout/hChevron3"/>
    <dgm:cxn modelId="{93CABFD8-442D-4945-A1BC-8A5524E5B592}" type="presParOf" srcId="{E68225EC-7320-4C28-B585-52791266A7D8}" destId="{9A97F94B-1EDA-4717-986B-8E7000A5D4D9}" srcOrd="1" destOrd="0" presId="urn:microsoft.com/office/officeart/2005/8/layout/hChevron3"/>
    <dgm:cxn modelId="{5288BBAC-0F20-4902-AEFD-74F0EE7C5EE4}" type="presParOf" srcId="{E68225EC-7320-4C28-B585-52791266A7D8}" destId="{FA085E75-5073-4A3D-B326-A636F3A62E05}" srcOrd="2" destOrd="0" presId="urn:microsoft.com/office/officeart/2005/8/layout/hChevron3"/>
    <dgm:cxn modelId="{E42104F1-A272-4F91-8A86-B04B168CB0AB}" type="presParOf" srcId="{E68225EC-7320-4C28-B585-52791266A7D8}" destId="{CDE484F3-81D6-44D6-8543-1FFC3BC8D861}" srcOrd="3" destOrd="0" presId="urn:microsoft.com/office/officeart/2005/8/layout/hChevron3"/>
    <dgm:cxn modelId="{CFADEFB9-C0D6-4AB9-B2A3-EDB14DFF0D7E}" type="presParOf" srcId="{E68225EC-7320-4C28-B585-52791266A7D8}" destId="{8B3CFC9F-D66C-423E-8C68-888F0A594677}" srcOrd="4" destOrd="0" presId="urn:microsoft.com/office/officeart/2005/8/layout/hChevron3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0C728C9-57B1-41F0-8230-424AFB0B8156}" type="doc">
      <dgm:prSet loTypeId="urn:microsoft.com/office/officeart/2005/8/layout/hChevron3" loCatId="process" qsTypeId="urn:microsoft.com/office/officeart/2005/8/quickstyle/simple1" qsCatId="simple" csTypeId="urn:microsoft.com/office/officeart/2005/8/colors/colorful4" csCatId="colorful" phldr="1"/>
      <dgm:spPr/>
    </dgm:pt>
    <dgm:pt modelId="{E9651CD2-5D3A-40B6-A0BC-F97FA7A5A9E0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1800" b="1" u="none" dirty="0" smtClean="0">
              <a:solidFill>
                <a:schemeClr val="tx1"/>
              </a:solidFill>
            </a:rPr>
            <a:t>ПРОЧИЕ БЕЗВОЗМЕЗДНЫЕ</a:t>
          </a:r>
          <a:endParaRPr lang="ru-RU" sz="1800" b="1" u="none" dirty="0">
            <a:solidFill>
              <a:schemeClr val="tx1"/>
            </a:solidFill>
          </a:endParaRPr>
        </a:p>
      </dgm:t>
    </dgm:pt>
    <dgm:pt modelId="{577DFC6E-94A7-498D-82AD-4AFBE0C945F9}" type="parTrans" cxnId="{D29AD956-C8F6-4D30-9A69-45568041E99F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606FD14F-CCC0-402C-9522-C1B0ADAFC708}" type="sibTrans" cxnId="{D29AD956-C8F6-4D30-9A69-45568041E99F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8C9A5ECE-4E2D-4A4D-9AF4-5E6CA82AFF56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486</a:t>
          </a:r>
          <a:endParaRPr lang="ru-RU" sz="1800" b="1" dirty="0">
            <a:solidFill>
              <a:schemeClr val="tx1"/>
            </a:solidFill>
          </a:endParaRPr>
        </a:p>
      </dgm:t>
    </dgm:pt>
    <dgm:pt modelId="{795EF423-0BBF-46FE-A39A-83821D0ACC09}" type="parTrans" cxnId="{6C9366AB-83E6-4BD0-AAD8-309D7C40A4E4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81260EED-AB5C-4BC5-81DE-04C8BC9EA665}" type="sibTrans" cxnId="{6C9366AB-83E6-4BD0-AAD8-309D7C40A4E4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C2F9A523-91AB-41C8-B3E6-FDF5208AA655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0,1%</a:t>
          </a:r>
          <a:endParaRPr lang="ru-RU" sz="1800" b="1" dirty="0">
            <a:solidFill>
              <a:schemeClr val="tx1"/>
            </a:solidFill>
          </a:endParaRPr>
        </a:p>
      </dgm:t>
    </dgm:pt>
    <dgm:pt modelId="{C6C5B1CF-5425-41DC-979A-8CB285A5BB69}" type="sibTrans" cxnId="{FD2057C4-A0EA-40CA-939D-AF1DED3FFCCA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0B9B4D2F-66BE-4CA9-A49C-16E927C81615}" type="parTrans" cxnId="{FD2057C4-A0EA-40CA-939D-AF1DED3FFCCA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E68225EC-7320-4C28-B585-52791266A7D8}" type="pres">
      <dgm:prSet presAssocID="{E0C728C9-57B1-41F0-8230-424AFB0B8156}" presName="Name0" presStyleCnt="0">
        <dgm:presLayoutVars>
          <dgm:dir/>
          <dgm:resizeHandles val="exact"/>
        </dgm:presLayoutVars>
      </dgm:prSet>
      <dgm:spPr/>
    </dgm:pt>
    <dgm:pt modelId="{9A2E679D-A40C-480B-92D6-54C3A7EABDD1}" type="pres">
      <dgm:prSet presAssocID="{E9651CD2-5D3A-40B6-A0BC-F97FA7A5A9E0}" presName="parTxOnly" presStyleLbl="node1" presStyleIdx="0" presStyleCnt="3" custScaleX="221811" custScaleY="2059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97F94B-1EDA-4717-986B-8E7000A5D4D9}" type="pres">
      <dgm:prSet presAssocID="{606FD14F-CCC0-402C-9522-C1B0ADAFC708}" presName="parSpace" presStyleCnt="0"/>
      <dgm:spPr/>
    </dgm:pt>
    <dgm:pt modelId="{FA085E75-5073-4A3D-B326-A636F3A62E05}" type="pres">
      <dgm:prSet presAssocID="{8C9A5ECE-4E2D-4A4D-9AF4-5E6CA82AFF56}" presName="parTxOnly" presStyleLbl="node1" presStyleIdx="1" presStyleCnt="3" custScaleX="158512" custScaleY="1960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E484F3-81D6-44D6-8543-1FFC3BC8D861}" type="pres">
      <dgm:prSet presAssocID="{81260EED-AB5C-4BC5-81DE-04C8BC9EA665}" presName="parSpace" presStyleCnt="0"/>
      <dgm:spPr/>
    </dgm:pt>
    <dgm:pt modelId="{8B3CFC9F-D66C-423E-8C68-888F0A594677}" type="pres">
      <dgm:prSet presAssocID="{C2F9A523-91AB-41C8-B3E6-FDF5208AA655}" presName="parTxOnly" presStyleLbl="node1" presStyleIdx="2" presStyleCnt="3" custScaleX="120233" custScaleY="1792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9366AB-83E6-4BD0-AAD8-309D7C40A4E4}" srcId="{E0C728C9-57B1-41F0-8230-424AFB0B8156}" destId="{8C9A5ECE-4E2D-4A4D-9AF4-5E6CA82AFF56}" srcOrd="1" destOrd="0" parTransId="{795EF423-0BBF-46FE-A39A-83821D0ACC09}" sibTransId="{81260EED-AB5C-4BC5-81DE-04C8BC9EA665}"/>
    <dgm:cxn modelId="{E914A75D-D54F-402C-8978-8707BCADDC84}" type="presOf" srcId="{E9651CD2-5D3A-40B6-A0BC-F97FA7A5A9E0}" destId="{9A2E679D-A40C-480B-92D6-54C3A7EABDD1}" srcOrd="0" destOrd="0" presId="urn:microsoft.com/office/officeart/2005/8/layout/hChevron3"/>
    <dgm:cxn modelId="{FD2057C4-A0EA-40CA-939D-AF1DED3FFCCA}" srcId="{E0C728C9-57B1-41F0-8230-424AFB0B8156}" destId="{C2F9A523-91AB-41C8-B3E6-FDF5208AA655}" srcOrd="2" destOrd="0" parTransId="{0B9B4D2F-66BE-4CA9-A49C-16E927C81615}" sibTransId="{C6C5B1CF-5425-41DC-979A-8CB285A5BB69}"/>
    <dgm:cxn modelId="{93F9B0C5-DDF4-4B4B-A820-886D65F3FAC8}" type="presOf" srcId="{E0C728C9-57B1-41F0-8230-424AFB0B8156}" destId="{E68225EC-7320-4C28-B585-52791266A7D8}" srcOrd="0" destOrd="0" presId="urn:microsoft.com/office/officeart/2005/8/layout/hChevron3"/>
    <dgm:cxn modelId="{39A871BD-5C0A-414C-AF66-763C07872FD0}" type="presOf" srcId="{C2F9A523-91AB-41C8-B3E6-FDF5208AA655}" destId="{8B3CFC9F-D66C-423E-8C68-888F0A594677}" srcOrd="0" destOrd="0" presId="urn:microsoft.com/office/officeart/2005/8/layout/hChevron3"/>
    <dgm:cxn modelId="{3EB248CC-5186-4250-AF92-E1F03BEAA45D}" type="presOf" srcId="{8C9A5ECE-4E2D-4A4D-9AF4-5E6CA82AFF56}" destId="{FA085E75-5073-4A3D-B326-A636F3A62E05}" srcOrd="0" destOrd="0" presId="urn:microsoft.com/office/officeart/2005/8/layout/hChevron3"/>
    <dgm:cxn modelId="{D29AD956-C8F6-4D30-9A69-45568041E99F}" srcId="{E0C728C9-57B1-41F0-8230-424AFB0B8156}" destId="{E9651CD2-5D3A-40B6-A0BC-F97FA7A5A9E0}" srcOrd="0" destOrd="0" parTransId="{577DFC6E-94A7-498D-82AD-4AFBE0C945F9}" sibTransId="{606FD14F-CCC0-402C-9522-C1B0ADAFC708}"/>
    <dgm:cxn modelId="{FD5E26A2-7D32-4FFA-BD02-418B35418AAF}" type="presParOf" srcId="{E68225EC-7320-4C28-B585-52791266A7D8}" destId="{9A2E679D-A40C-480B-92D6-54C3A7EABDD1}" srcOrd="0" destOrd="0" presId="urn:microsoft.com/office/officeart/2005/8/layout/hChevron3"/>
    <dgm:cxn modelId="{8AC4DD6F-A874-448B-94C8-280181BFD897}" type="presParOf" srcId="{E68225EC-7320-4C28-B585-52791266A7D8}" destId="{9A97F94B-1EDA-4717-986B-8E7000A5D4D9}" srcOrd="1" destOrd="0" presId="urn:microsoft.com/office/officeart/2005/8/layout/hChevron3"/>
    <dgm:cxn modelId="{28A41244-A284-4B12-9C7B-0CF7CFEE8514}" type="presParOf" srcId="{E68225EC-7320-4C28-B585-52791266A7D8}" destId="{FA085E75-5073-4A3D-B326-A636F3A62E05}" srcOrd="2" destOrd="0" presId="urn:microsoft.com/office/officeart/2005/8/layout/hChevron3"/>
    <dgm:cxn modelId="{E2D40804-A21B-4606-87FC-2F4A00E1A254}" type="presParOf" srcId="{E68225EC-7320-4C28-B585-52791266A7D8}" destId="{CDE484F3-81D6-44D6-8543-1FFC3BC8D861}" srcOrd="3" destOrd="0" presId="urn:microsoft.com/office/officeart/2005/8/layout/hChevron3"/>
    <dgm:cxn modelId="{731E23E5-4312-4F2A-8595-826D31E201FF}" type="presParOf" srcId="{E68225EC-7320-4C28-B585-52791266A7D8}" destId="{8B3CFC9F-D66C-423E-8C68-888F0A594677}" srcOrd="4" destOrd="0" presId="urn:microsoft.com/office/officeart/2005/8/layout/hChevron3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0C728C9-57B1-41F0-8230-424AFB0B8156}" type="doc">
      <dgm:prSet loTypeId="urn:microsoft.com/office/officeart/2005/8/layout/hChevron3" loCatId="process" qsTypeId="urn:microsoft.com/office/officeart/2005/8/quickstyle/simple1" qsCatId="simple" csTypeId="urn:microsoft.com/office/officeart/2005/8/colors/colorful4" csCatId="colorful" phldr="1"/>
      <dgm:spPr/>
    </dgm:pt>
    <dgm:pt modelId="{E9651CD2-5D3A-40B6-A0BC-F97FA7A5A9E0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1800" b="1" u="none" dirty="0" smtClean="0">
              <a:solidFill>
                <a:schemeClr val="tx1"/>
              </a:solidFill>
            </a:rPr>
            <a:t>ИНЫЕ МЕЖБЮДЖЕТНЫЕ ТРАНСФЕРТЫ ИЗ БЮДЖЕТА ОБЛАСТИ</a:t>
          </a:r>
          <a:endParaRPr lang="ru-RU" sz="1800" b="1" u="none" dirty="0">
            <a:solidFill>
              <a:schemeClr val="tx1"/>
            </a:solidFill>
          </a:endParaRPr>
        </a:p>
      </dgm:t>
    </dgm:pt>
    <dgm:pt modelId="{577DFC6E-94A7-498D-82AD-4AFBE0C945F9}" type="parTrans" cxnId="{D29AD956-C8F6-4D30-9A69-45568041E99F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606FD14F-CCC0-402C-9522-C1B0ADAFC708}" type="sibTrans" cxnId="{D29AD956-C8F6-4D30-9A69-45568041E99F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8C9A5ECE-4E2D-4A4D-9AF4-5E6CA82AFF56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1 048</a:t>
          </a:r>
          <a:endParaRPr lang="ru-RU" sz="1800" b="1" dirty="0">
            <a:solidFill>
              <a:schemeClr val="tx1"/>
            </a:solidFill>
          </a:endParaRPr>
        </a:p>
      </dgm:t>
    </dgm:pt>
    <dgm:pt modelId="{795EF423-0BBF-46FE-A39A-83821D0ACC09}" type="parTrans" cxnId="{6C9366AB-83E6-4BD0-AAD8-309D7C40A4E4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81260EED-AB5C-4BC5-81DE-04C8BC9EA665}" type="sibTrans" cxnId="{6C9366AB-83E6-4BD0-AAD8-309D7C40A4E4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C2F9A523-91AB-41C8-B3E6-FDF5208AA655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0,3%</a:t>
          </a:r>
          <a:endParaRPr lang="ru-RU" sz="1800" b="1" dirty="0">
            <a:solidFill>
              <a:schemeClr val="tx1"/>
            </a:solidFill>
          </a:endParaRPr>
        </a:p>
      </dgm:t>
    </dgm:pt>
    <dgm:pt modelId="{C6C5B1CF-5425-41DC-979A-8CB285A5BB69}" type="sibTrans" cxnId="{FD2057C4-A0EA-40CA-939D-AF1DED3FFCCA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0B9B4D2F-66BE-4CA9-A49C-16E927C81615}" type="parTrans" cxnId="{FD2057C4-A0EA-40CA-939D-AF1DED3FFCCA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E68225EC-7320-4C28-B585-52791266A7D8}" type="pres">
      <dgm:prSet presAssocID="{E0C728C9-57B1-41F0-8230-424AFB0B8156}" presName="Name0" presStyleCnt="0">
        <dgm:presLayoutVars>
          <dgm:dir/>
          <dgm:resizeHandles val="exact"/>
        </dgm:presLayoutVars>
      </dgm:prSet>
      <dgm:spPr/>
    </dgm:pt>
    <dgm:pt modelId="{9A2E679D-A40C-480B-92D6-54C3A7EABDD1}" type="pres">
      <dgm:prSet presAssocID="{E9651CD2-5D3A-40B6-A0BC-F97FA7A5A9E0}" presName="parTxOnly" presStyleLbl="node1" presStyleIdx="0" presStyleCnt="3" custScaleX="246493" custScaleY="2059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97F94B-1EDA-4717-986B-8E7000A5D4D9}" type="pres">
      <dgm:prSet presAssocID="{606FD14F-CCC0-402C-9522-C1B0ADAFC708}" presName="parSpace" presStyleCnt="0"/>
      <dgm:spPr/>
    </dgm:pt>
    <dgm:pt modelId="{FA085E75-5073-4A3D-B326-A636F3A62E05}" type="pres">
      <dgm:prSet presAssocID="{8C9A5ECE-4E2D-4A4D-9AF4-5E6CA82AFF56}" presName="parTxOnly" presStyleLbl="node1" presStyleIdx="1" presStyleCnt="3" custScaleX="174942" custScaleY="1960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E484F3-81D6-44D6-8543-1FFC3BC8D861}" type="pres">
      <dgm:prSet presAssocID="{81260EED-AB5C-4BC5-81DE-04C8BC9EA665}" presName="parSpace" presStyleCnt="0"/>
      <dgm:spPr/>
    </dgm:pt>
    <dgm:pt modelId="{8B3CFC9F-D66C-423E-8C68-888F0A594677}" type="pres">
      <dgm:prSet presAssocID="{C2F9A523-91AB-41C8-B3E6-FDF5208AA655}" presName="parTxOnly" presStyleLbl="node1" presStyleIdx="2" presStyleCnt="3" custScaleX="120233" custScaleY="1792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9366AB-83E6-4BD0-AAD8-309D7C40A4E4}" srcId="{E0C728C9-57B1-41F0-8230-424AFB0B8156}" destId="{8C9A5ECE-4E2D-4A4D-9AF4-5E6CA82AFF56}" srcOrd="1" destOrd="0" parTransId="{795EF423-0BBF-46FE-A39A-83821D0ACC09}" sibTransId="{81260EED-AB5C-4BC5-81DE-04C8BC9EA665}"/>
    <dgm:cxn modelId="{ED5C4C18-2E3C-4362-A1FF-874BAB3EC323}" type="presOf" srcId="{C2F9A523-91AB-41C8-B3E6-FDF5208AA655}" destId="{8B3CFC9F-D66C-423E-8C68-888F0A594677}" srcOrd="0" destOrd="0" presId="urn:microsoft.com/office/officeart/2005/8/layout/hChevron3"/>
    <dgm:cxn modelId="{FD2057C4-A0EA-40CA-939D-AF1DED3FFCCA}" srcId="{E0C728C9-57B1-41F0-8230-424AFB0B8156}" destId="{C2F9A523-91AB-41C8-B3E6-FDF5208AA655}" srcOrd="2" destOrd="0" parTransId="{0B9B4D2F-66BE-4CA9-A49C-16E927C81615}" sibTransId="{C6C5B1CF-5425-41DC-979A-8CB285A5BB69}"/>
    <dgm:cxn modelId="{33DF2E22-5E54-4230-BF7B-306FF7717A59}" type="presOf" srcId="{E0C728C9-57B1-41F0-8230-424AFB0B8156}" destId="{E68225EC-7320-4C28-B585-52791266A7D8}" srcOrd="0" destOrd="0" presId="urn:microsoft.com/office/officeart/2005/8/layout/hChevron3"/>
    <dgm:cxn modelId="{E6E69CF1-4209-49B1-A84A-E57A6CA1E672}" type="presOf" srcId="{8C9A5ECE-4E2D-4A4D-9AF4-5E6CA82AFF56}" destId="{FA085E75-5073-4A3D-B326-A636F3A62E05}" srcOrd="0" destOrd="0" presId="urn:microsoft.com/office/officeart/2005/8/layout/hChevron3"/>
    <dgm:cxn modelId="{D29AD956-C8F6-4D30-9A69-45568041E99F}" srcId="{E0C728C9-57B1-41F0-8230-424AFB0B8156}" destId="{E9651CD2-5D3A-40B6-A0BC-F97FA7A5A9E0}" srcOrd="0" destOrd="0" parTransId="{577DFC6E-94A7-498D-82AD-4AFBE0C945F9}" sibTransId="{606FD14F-CCC0-402C-9522-C1B0ADAFC708}"/>
    <dgm:cxn modelId="{DB9169AB-2738-43C2-9F9B-DB356074FB17}" type="presOf" srcId="{E9651CD2-5D3A-40B6-A0BC-F97FA7A5A9E0}" destId="{9A2E679D-A40C-480B-92D6-54C3A7EABDD1}" srcOrd="0" destOrd="0" presId="urn:microsoft.com/office/officeart/2005/8/layout/hChevron3"/>
    <dgm:cxn modelId="{FAE4DA89-E7EE-4F05-A311-1394BA6DC9F0}" type="presParOf" srcId="{E68225EC-7320-4C28-B585-52791266A7D8}" destId="{9A2E679D-A40C-480B-92D6-54C3A7EABDD1}" srcOrd="0" destOrd="0" presId="urn:microsoft.com/office/officeart/2005/8/layout/hChevron3"/>
    <dgm:cxn modelId="{1D5734AC-D4B1-4541-99C0-92CF073CB471}" type="presParOf" srcId="{E68225EC-7320-4C28-B585-52791266A7D8}" destId="{9A97F94B-1EDA-4717-986B-8E7000A5D4D9}" srcOrd="1" destOrd="0" presId="urn:microsoft.com/office/officeart/2005/8/layout/hChevron3"/>
    <dgm:cxn modelId="{F3C8B5F1-BD67-42EB-83DD-3205F9DEB6E2}" type="presParOf" srcId="{E68225EC-7320-4C28-B585-52791266A7D8}" destId="{FA085E75-5073-4A3D-B326-A636F3A62E05}" srcOrd="2" destOrd="0" presId="urn:microsoft.com/office/officeart/2005/8/layout/hChevron3"/>
    <dgm:cxn modelId="{21E80B14-3BE8-4FF5-BE38-15F0AC81BF4D}" type="presParOf" srcId="{E68225EC-7320-4C28-B585-52791266A7D8}" destId="{CDE484F3-81D6-44D6-8543-1FFC3BC8D861}" srcOrd="3" destOrd="0" presId="urn:microsoft.com/office/officeart/2005/8/layout/hChevron3"/>
    <dgm:cxn modelId="{734AFCD4-215A-447B-89F5-D78267C02611}" type="presParOf" srcId="{E68225EC-7320-4C28-B585-52791266A7D8}" destId="{8B3CFC9F-D66C-423E-8C68-888F0A594677}" srcOrd="4" destOrd="0" presId="urn:microsoft.com/office/officeart/2005/8/layout/hChevron3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0C728C9-57B1-41F0-8230-424AFB0B8156}" type="doc">
      <dgm:prSet loTypeId="urn:microsoft.com/office/officeart/2005/8/layout/hChevron3" loCatId="process" qsTypeId="urn:microsoft.com/office/officeart/2005/8/quickstyle/simple1" qsCatId="simple" csTypeId="urn:microsoft.com/office/officeart/2005/8/colors/colorful4" csCatId="colorful" phldr="1"/>
      <dgm:spPr/>
    </dgm:pt>
    <dgm:pt modelId="{8C9A5ECE-4E2D-4A4D-9AF4-5E6CA82AFF56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расходы</a:t>
          </a:r>
        </a:p>
        <a:p>
          <a:r>
            <a:rPr lang="ru-RU" sz="1800" b="1" dirty="0" smtClean="0">
              <a:solidFill>
                <a:schemeClr val="tx1"/>
              </a:solidFill>
            </a:rPr>
            <a:t>372 295 тыс.рублей (исполнение 98,8%)</a:t>
          </a:r>
          <a:endParaRPr lang="ru-RU" sz="1800" b="1" dirty="0">
            <a:solidFill>
              <a:schemeClr val="tx1"/>
            </a:solidFill>
          </a:endParaRPr>
        </a:p>
      </dgm:t>
    </dgm:pt>
    <dgm:pt modelId="{795EF423-0BBF-46FE-A39A-83821D0ACC09}" type="parTrans" cxnId="{6C9366AB-83E6-4BD0-AAD8-309D7C40A4E4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81260EED-AB5C-4BC5-81DE-04C8BC9EA665}" type="sibTrans" cxnId="{6C9366AB-83E6-4BD0-AAD8-309D7C40A4E4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C2F9A523-91AB-41C8-B3E6-FDF5208AA655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Доля расходов 82,3% </a:t>
          </a:r>
        </a:p>
      </dgm:t>
    </dgm:pt>
    <dgm:pt modelId="{C6C5B1CF-5425-41DC-979A-8CB285A5BB69}" type="sibTrans" cxnId="{FD2057C4-A0EA-40CA-939D-AF1DED3FFCCA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0B9B4D2F-66BE-4CA9-A49C-16E927C81615}" type="parTrans" cxnId="{FD2057C4-A0EA-40CA-939D-AF1DED3FFCCA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E68225EC-7320-4C28-B585-52791266A7D8}" type="pres">
      <dgm:prSet presAssocID="{E0C728C9-57B1-41F0-8230-424AFB0B8156}" presName="Name0" presStyleCnt="0">
        <dgm:presLayoutVars>
          <dgm:dir/>
          <dgm:resizeHandles val="exact"/>
        </dgm:presLayoutVars>
      </dgm:prSet>
      <dgm:spPr/>
    </dgm:pt>
    <dgm:pt modelId="{FA085E75-5073-4A3D-B326-A636F3A62E05}" type="pres">
      <dgm:prSet presAssocID="{8C9A5ECE-4E2D-4A4D-9AF4-5E6CA82AFF56}" presName="parTxOnly" presStyleLbl="node1" presStyleIdx="0" presStyleCnt="2" custScaleX="169935" custScaleY="1108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E484F3-81D6-44D6-8543-1FFC3BC8D861}" type="pres">
      <dgm:prSet presAssocID="{81260EED-AB5C-4BC5-81DE-04C8BC9EA665}" presName="parSpace" presStyleCnt="0"/>
      <dgm:spPr/>
    </dgm:pt>
    <dgm:pt modelId="{8B3CFC9F-D66C-423E-8C68-888F0A594677}" type="pres">
      <dgm:prSet presAssocID="{C2F9A523-91AB-41C8-B3E6-FDF5208AA655}" presName="parTxOnly" presStyleLbl="node1" presStyleIdx="1" presStyleCnt="2" custScaleX="138781" custScaleY="1200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5943ED-19B5-4CFB-AB88-325A689C3FC7}" type="presOf" srcId="{E0C728C9-57B1-41F0-8230-424AFB0B8156}" destId="{E68225EC-7320-4C28-B585-52791266A7D8}" srcOrd="0" destOrd="0" presId="urn:microsoft.com/office/officeart/2005/8/layout/hChevron3"/>
    <dgm:cxn modelId="{FD2057C4-A0EA-40CA-939D-AF1DED3FFCCA}" srcId="{E0C728C9-57B1-41F0-8230-424AFB0B8156}" destId="{C2F9A523-91AB-41C8-B3E6-FDF5208AA655}" srcOrd="1" destOrd="0" parTransId="{0B9B4D2F-66BE-4CA9-A49C-16E927C81615}" sibTransId="{C6C5B1CF-5425-41DC-979A-8CB285A5BB69}"/>
    <dgm:cxn modelId="{6C9366AB-83E6-4BD0-AAD8-309D7C40A4E4}" srcId="{E0C728C9-57B1-41F0-8230-424AFB0B8156}" destId="{8C9A5ECE-4E2D-4A4D-9AF4-5E6CA82AFF56}" srcOrd="0" destOrd="0" parTransId="{795EF423-0BBF-46FE-A39A-83821D0ACC09}" sibTransId="{81260EED-AB5C-4BC5-81DE-04C8BC9EA665}"/>
    <dgm:cxn modelId="{B31F1BB2-816A-4715-8BD3-42AF51ED0839}" type="presOf" srcId="{C2F9A523-91AB-41C8-B3E6-FDF5208AA655}" destId="{8B3CFC9F-D66C-423E-8C68-888F0A594677}" srcOrd="0" destOrd="0" presId="urn:microsoft.com/office/officeart/2005/8/layout/hChevron3"/>
    <dgm:cxn modelId="{631F00AA-B92A-4406-8572-A9C9021027D0}" type="presOf" srcId="{8C9A5ECE-4E2D-4A4D-9AF4-5E6CA82AFF56}" destId="{FA085E75-5073-4A3D-B326-A636F3A62E05}" srcOrd="0" destOrd="0" presId="urn:microsoft.com/office/officeart/2005/8/layout/hChevron3"/>
    <dgm:cxn modelId="{485C3695-AF83-4B3A-A9CB-43FBF43E8E07}" type="presParOf" srcId="{E68225EC-7320-4C28-B585-52791266A7D8}" destId="{FA085E75-5073-4A3D-B326-A636F3A62E05}" srcOrd="0" destOrd="0" presId="urn:microsoft.com/office/officeart/2005/8/layout/hChevron3"/>
    <dgm:cxn modelId="{AEC09B7F-DEB5-4C0F-BD24-28288BC9C375}" type="presParOf" srcId="{E68225EC-7320-4C28-B585-52791266A7D8}" destId="{CDE484F3-81D6-44D6-8543-1FFC3BC8D861}" srcOrd="1" destOrd="0" presId="urn:microsoft.com/office/officeart/2005/8/layout/hChevron3"/>
    <dgm:cxn modelId="{B8051019-AE5C-4469-9B79-635B4BBA6D10}" type="presParOf" srcId="{E68225EC-7320-4C28-B585-52791266A7D8}" destId="{8B3CFC9F-D66C-423E-8C68-888F0A594677}" srcOrd="2" destOrd="0" presId="urn:microsoft.com/office/officeart/2005/8/layout/hChevron3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0C728C9-57B1-41F0-8230-424AFB0B8156}" type="doc">
      <dgm:prSet loTypeId="urn:microsoft.com/office/officeart/2005/8/layout/hChevron3" loCatId="process" qsTypeId="urn:microsoft.com/office/officeart/2005/8/quickstyle/simple1" qsCatId="simple" csTypeId="urn:microsoft.com/office/officeart/2005/8/colors/colorful4" csCatId="colorful" phldr="1"/>
      <dgm:spPr/>
    </dgm:pt>
    <dgm:pt modelId="{E9651CD2-5D3A-40B6-A0BC-F97FA7A5A9E0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ОБЩЕЕ ОБРАЗОВАНИЕ</a:t>
          </a:r>
        </a:p>
      </dgm:t>
    </dgm:pt>
    <dgm:pt modelId="{577DFC6E-94A7-498D-82AD-4AFBE0C945F9}" type="parTrans" cxnId="{D29AD956-C8F6-4D30-9A69-45568041E99F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606FD14F-CCC0-402C-9522-C1B0ADAFC708}" type="sibTrans" cxnId="{D29AD956-C8F6-4D30-9A69-45568041E99F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8C9A5ECE-4E2D-4A4D-9AF4-5E6CA82AFF56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221 047 тыс. рублей</a:t>
          </a:r>
          <a:endParaRPr lang="ru-RU" sz="1400" b="1" dirty="0">
            <a:solidFill>
              <a:schemeClr val="tx1"/>
            </a:solidFill>
          </a:endParaRPr>
        </a:p>
      </dgm:t>
    </dgm:pt>
    <dgm:pt modelId="{795EF423-0BBF-46FE-A39A-83821D0ACC09}" type="parTrans" cxnId="{6C9366AB-83E6-4BD0-AAD8-309D7C40A4E4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81260EED-AB5C-4BC5-81DE-04C8BC9EA665}" type="sibTrans" cxnId="{6C9366AB-83E6-4BD0-AAD8-309D7C40A4E4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C2F9A523-91AB-41C8-B3E6-FDF5208AA655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59,4%</a:t>
          </a:r>
          <a:endParaRPr lang="ru-RU" sz="1400" b="1" dirty="0">
            <a:solidFill>
              <a:schemeClr val="tx1"/>
            </a:solidFill>
          </a:endParaRPr>
        </a:p>
      </dgm:t>
    </dgm:pt>
    <dgm:pt modelId="{C6C5B1CF-5425-41DC-979A-8CB285A5BB69}" type="sibTrans" cxnId="{FD2057C4-A0EA-40CA-939D-AF1DED3FFCCA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0B9B4D2F-66BE-4CA9-A49C-16E927C81615}" type="parTrans" cxnId="{FD2057C4-A0EA-40CA-939D-AF1DED3FFCCA}">
      <dgm:prSet/>
      <dgm:spPr/>
      <dgm:t>
        <a:bodyPr/>
        <a:lstStyle/>
        <a:p>
          <a:endParaRPr lang="ru-RU" sz="1400" b="1">
            <a:solidFill>
              <a:schemeClr val="tx1"/>
            </a:solidFill>
          </a:endParaRPr>
        </a:p>
      </dgm:t>
    </dgm:pt>
    <dgm:pt modelId="{E68225EC-7320-4C28-B585-52791266A7D8}" type="pres">
      <dgm:prSet presAssocID="{E0C728C9-57B1-41F0-8230-424AFB0B8156}" presName="Name0" presStyleCnt="0">
        <dgm:presLayoutVars>
          <dgm:dir/>
          <dgm:resizeHandles val="exact"/>
        </dgm:presLayoutVars>
      </dgm:prSet>
      <dgm:spPr/>
    </dgm:pt>
    <dgm:pt modelId="{9A2E679D-A40C-480B-92D6-54C3A7EABDD1}" type="pres">
      <dgm:prSet presAssocID="{E9651CD2-5D3A-40B6-A0BC-F97FA7A5A9E0}" presName="parTxOnly" presStyleLbl="node1" presStyleIdx="0" presStyleCnt="3" custScaleX="243695" custScaleY="205924" custLinFactNeighborX="21707" custLinFactNeighborY="-858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97F94B-1EDA-4717-986B-8E7000A5D4D9}" type="pres">
      <dgm:prSet presAssocID="{606FD14F-CCC0-402C-9522-C1B0ADAFC708}" presName="parSpace" presStyleCnt="0"/>
      <dgm:spPr/>
    </dgm:pt>
    <dgm:pt modelId="{FA085E75-5073-4A3D-B326-A636F3A62E05}" type="pres">
      <dgm:prSet presAssocID="{8C9A5ECE-4E2D-4A4D-9AF4-5E6CA82AFF56}" presName="parTxOnly" presStyleLbl="node1" presStyleIdx="1" presStyleCnt="3" custScaleX="158512" custScaleY="1960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E484F3-81D6-44D6-8543-1FFC3BC8D861}" type="pres">
      <dgm:prSet presAssocID="{81260EED-AB5C-4BC5-81DE-04C8BC9EA665}" presName="parSpace" presStyleCnt="0"/>
      <dgm:spPr/>
    </dgm:pt>
    <dgm:pt modelId="{8B3CFC9F-D66C-423E-8C68-888F0A594677}" type="pres">
      <dgm:prSet presAssocID="{C2F9A523-91AB-41C8-B3E6-FDF5208AA655}" presName="parTxOnly" presStyleLbl="node1" presStyleIdx="2" presStyleCnt="3" custScaleX="120233" custScaleY="1792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9366AB-83E6-4BD0-AAD8-309D7C40A4E4}" srcId="{E0C728C9-57B1-41F0-8230-424AFB0B8156}" destId="{8C9A5ECE-4E2D-4A4D-9AF4-5E6CA82AFF56}" srcOrd="1" destOrd="0" parTransId="{795EF423-0BBF-46FE-A39A-83821D0ACC09}" sibTransId="{81260EED-AB5C-4BC5-81DE-04C8BC9EA665}"/>
    <dgm:cxn modelId="{83026FE9-D163-45FA-9876-73604AAE4D8D}" type="presOf" srcId="{E9651CD2-5D3A-40B6-A0BC-F97FA7A5A9E0}" destId="{9A2E679D-A40C-480B-92D6-54C3A7EABDD1}" srcOrd="0" destOrd="0" presId="urn:microsoft.com/office/officeart/2005/8/layout/hChevron3"/>
    <dgm:cxn modelId="{AA93721C-3535-4569-9560-ABD887AA3737}" type="presOf" srcId="{8C9A5ECE-4E2D-4A4D-9AF4-5E6CA82AFF56}" destId="{FA085E75-5073-4A3D-B326-A636F3A62E05}" srcOrd="0" destOrd="0" presId="urn:microsoft.com/office/officeart/2005/8/layout/hChevron3"/>
    <dgm:cxn modelId="{FD2057C4-A0EA-40CA-939D-AF1DED3FFCCA}" srcId="{E0C728C9-57B1-41F0-8230-424AFB0B8156}" destId="{C2F9A523-91AB-41C8-B3E6-FDF5208AA655}" srcOrd="2" destOrd="0" parTransId="{0B9B4D2F-66BE-4CA9-A49C-16E927C81615}" sibTransId="{C6C5B1CF-5425-41DC-979A-8CB285A5BB69}"/>
    <dgm:cxn modelId="{649581D4-BB46-4227-80CE-191F9A04BE3D}" type="presOf" srcId="{C2F9A523-91AB-41C8-B3E6-FDF5208AA655}" destId="{8B3CFC9F-D66C-423E-8C68-888F0A594677}" srcOrd="0" destOrd="0" presId="urn:microsoft.com/office/officeart/2005/8/layout/hChevron3"/>
    <dgm:cxn modelId="{B32E560A-C249-44E3-AC55-F19EC21244DD}" type="presOf" srcId="{E0C728C9-57B1-41F0-8230-424AFB0B8156}" destId="{E68225EC-7320-4C28-B585-52791266A7D8}" srcOrd="0" destOrd="0" presId="urn:microsoft.com/office/officeart/2005/8/layout/hChevron3"/>
    <dgm:cxn modelId="{D29AD956-C8F6-4D30-9A69-45568041E99F}" srcId="{E0C728C9-57B1-41F0-8230-424AFB0B8156}" destId="{E9651CD2-5D3A-40B6-A0BC-F97FA7A5A9E0}" srcOrd="0" destOrd="0" parTransId="{577DFC6E-94A7-498D-82AD-4AFBE0C945F9}" sibTransId="{606FD14F-CCC0-402C-9522-C1B0ADAFC708}"/>
    <dgm:cxn modelId="{841A9250-D855-42CF-919D-0B44C254D912}" type="presParOf" srcId="{E68225EC-7320-4C28-B585-52791266A7D8}" destId="{9A2E679D-A40C-480B-92D6-54C3A7EABDD1}" srcOrd="0" destOrd="0" presId="urn:microsoft.com/office/officeart/2005/8/layout/hChevron3"/>
    <dgm:cxn modelId="{52937CAD-4F10-4285-99E6-8A404A92D756}" type="presParOf" srcId="{E68225EC-7320-4C28-B585-52791266A7D8}" destId="{9A97F94B-1EDA-4717-986B-8E7000A5D4D9}" srcOrd="1" destOrd="0" presId="urn:microsoft.com/office/officeart/2005/8/layout/hChevron3"/>
    <dgm:cxn modelId="{E74A57CC-2176-452B-AC0D-878A8E01D12F}" type="presParOf" srcId="{E68225EC-7320-4C28-B585-52791266A7D8}" destId="{FA085E75-5073-4A3D-B326-A636F3A62E05}" srcOrd="2" destOrd="0" presId="urn:microsoft.com/office/officeart/2005/8/layout/hChevron3"/>
    <dgm:cxn modelId="{95C376CD-E162-4CF4-B908-C660086501ED}" type="presParOf" srcId="{E68225EC-7320-4C28-B585-52791266A7D8}" destId="{CDE484F3-81D6-44D6-8543-1FFC3BC8D861}" srcOrd="3" destOrd="0" presId="urn:microsoft.com/office/officeart/2005/8/layout/hChevron3"/>
    <dgm:cxn modelId="{8B2ED1BB-F6C8-4443-B79C-30DBC30D2D2A}" type="presParOf" srcId="{E68225EC-7320-4C28-B585-52791266A7D8}" destId="{8B3CFC9F-D66C-423E-8C68-888F0A594677}" srcOrd="4" destOrd="0" presId="urn:microsoft.com/office/officeart/2005/8/layout/hChevron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0.06612</cdr:x>
      <cdr:y>0.18056</cdr:y>
    </cdr:from>
    <cdr:to>
      <cdr:x>0.16529</cdr:x>
      <cdr:y>0.23611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571504" y="928694"/>
          <a:ext cx="857256" cy="285752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D8D0C8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D8D0C8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D8D0C8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D8D0C8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D8D0C8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D8D0C8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D8D0C8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D8D0C8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D8D0C8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+mn-lt"/>
            </a:rPr>
            <a:t>343,4</a:t>
          </a:r>
          <a:endParaRPr lang="ru-RU" sz="1800" b="1" dirty="0">
            <a:solidFill>
              <a:srgbClr val="FF000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0.32231</cdr:x>
      <cdr:y>0.23611</cdr:y>
    </cdr:from>
    <cdr:to>
      <cdr:x>0.42975</cdr:x>
      <cdr:y>0.29167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2786082" y="1214446"/>
          <a:ext cx="928694" cy="285752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D8D0C8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D8D0C8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D8D0C8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D8D0C8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D8D0C8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D8D0C8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D8D0C8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D8D0C8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D8D0C8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+mn-lt"/>
            </a:rPr>
            <a:t>302,6</a:t>
          </a:r>
          <a:endParaRPr lang="ru-RU" sz="1800" b="1" dirty="0">
            <a:solidFill>
              <a:srgbClr val="FF0000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0.55372</cdr:x>
      <cdr:y>0.02778</cdr:y>
    </cdr:from>
    <cdr:to>
      <cdr:x>0.66116</cdr:x>
      <cdr:y>0.08333</cdr:y>
    </cdr:to>
    <cdr:sp macro="" textlink="">
      <cdr:nvSpPr>
        <cdr:cNvPr id="6" name="Скругленный прямоугольник 5"/>
        <cdr:cNvSpPr/>
      </cdr:nvSpPr>
      <cdr:spPr>
        <a:xfrm xmlns:a="http://schemas.openxmlformats.org/drawingml/2006/main">
          <a:off x="4786346" y="142876"/>
          <a:ext cx="928694" cy="285752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D8D0C8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D8D0C8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D8D0C8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D8D0C8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D8D0C8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D8D0C8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D8D0C8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D8D0C8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D8D0C8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454,6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0.79339</cdr:x>
      <cdr:y>0.02778</cdr:y>
    </cdr:from>
    <cdr:to>
      <cdr:x>0.89256</cdr:x>
      <cdr:y>0.08333</cdr:y>
    </cdr:to>
    <cdr:sp macro="" textlink="">
      <cdr:nvSpPr>
        <cdr:cNvPr id="7" name="Скругленный прямоугольник 6"/>
        <cdr:cNvSpPr/>
      </cdr:nvSpPr>
      <cdr:spPr>
        <a:xfrm xmlns:a="http://schemas.openxmlformats.org/drawingml/2006/main">
          <a:off x="6858048" y="142876"/>
          <a:ext cx="857256" cy="285752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D8D0C8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D8D0C8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D8D0C8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D8D0C8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D8D0C8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D8D0C8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D8D0C8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D8D0C8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D8D0C8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FF0000"/>
              </a:solidFill>
              <a:latin typeface="Calibri"/>
            </a:rPr>
            <a:t>453,5</a:t>
          </a:r>
          <a:endParaRPr lang="ru-RU" sz="1800" b="1" dirty="0">
            <a:solidFill>
              <a:srgbClr val="FF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0.40496</cdr:x>
      <cdr:y>0.56944</cdr:y>
    </cdr:from>
    <cdr:to>
      <cdr:x>0.52066</cdr:x>
      <cdr:y>0.65278</cdr:y>
    </cdr:to>
    <cdr:sp macro="" textlink="">
      <cdr:nvSpPr>
        <cdr:cNvPr id="10" name="Скругленный прямоугольник 9"/>
        <cdr:cNvSpPr/>
      </cdr:nvSpPr>
      <cdr:spPr>
        <a:xfrm xmlns:a="http://schemas.openxmlformats.org/drawingml/2006/main">
          <a:off x="3500462" y="2928958"/>
          <a:ext cx="1000132" cy="428628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D8D0C8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D8D0C8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D8D0C8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D8D0C8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D8D0C8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D8D0C8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D8D0C8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D8D0C8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D8D0C8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+ 2,6</a:t>
          </a:r>
        </a:p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+6%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0.01653</cdr:x>
      <cdr:y>0.04167</cdr:y>
    </cdr:from>
    <cdr:to>
      <cdr:x>0.13223</cdr:x>
      <cdr:y>0.13889</cdr:y>
    </cdr:to>
    <cdr:sp macro="" textlink="">
      <cdr:nvSpPr>
        <cdr:cNvPr id="11" name="Скругленный прямоугольник 10"/>
        <cdr:cNvSpPr/>
      </cdr:nvSpPr>
      <cdr:spPr>
        <a:xfrm xmlns:a="http://schemas.openxmlformats.org/drawingml/2006/main">
          <a:off x="142876" y="214314"/>
          <a:ext cx="1000132" cy="50006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D8D0C8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D8D0C8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D8D0C8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D8D0C8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D8D0C8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D8D0C8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D8D0C8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D8D0C8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D8D0C8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+ </a:t>
          </a:r>
          <a:r>
            <a:rPr lang="en-US" sz="1800" b="1" dirty="0" smtClean="0">
              <a:solidFill>
                <a:srgbClr val="002060"/>
              </a:solidFill>
              <a:latin typeface="Calibri"/>
            </a:rPr>
            <a:t>1</a:t>
          </a:r>
          <a:r>
            <a:rPr lang="ru-RU" sz="1800" b="1" dirty="0" smtClean="0">
              <a:solidFill>
                <a:srgbClr val="002060"/>
              </a:solidFill>
              <a:latin typeface="Calibri"/>
            </a:rPr>
            <a:t>22,4</a:t>
          </a:r>
          <a:endParaRPr lang="ru-RU" sz="1800" b="1" dirty="0" smtClean="0">
            <a:solidFill>
              <a:srgbClr val="002060"/>
            </a:solidFill>
            <a:latin typeface="Calibri"/>
          </a:endParaRPr>
        </a:p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+43%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0.19835</cdr:x>
      <cdr:y>0.625</cdr:y>
    </cdr:from>
    <cdr:to>
      <cdr:x>0.31405</cdr:x>
      <cdr:y>0.72222</cdr:y>
    </cdr:to>
    <cdr:sp macro="" textlink="">
      <cdr:nvSpPr>
        <cdr:cNvPr id="12" name="Скругленный прямоугольник 11"/>
        <cdr:cNvSpPr/>
      </cdr:nvSpPr>
      <cdr:spPr>
        <a:xfrm xmlns:a="http://schemas.openxmlformats.org/drawingml/2006/main">
          <a:off x="1714512" y="3214710"/>
          <a:ext cx="1000132" cy="50006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D8D0C8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D8D0C8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D8D0C8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D8D0C8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D8D0C8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D8D0C8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D8D0C8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D8D0C8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D8D0C8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- 3,7</a:t>
          </a:r>
        </a:p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- 7,8%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0.18173</cdr:x>
      <cdr:y>0.72238</cdr:y>
    </cdr:from>
    <cdr:to>
      <cdr:x>0.18191</cdr:x>
      <cdr:y>0.75015</cdr:y>
    </cdr:to>
    <cdr:sp macro="" textlink="">
      <cdr:nvSpPr>
        <cdr:cNvPr id="14" name="Прямая со стрелкой 13"/>
        <cdr:cNvSpPr/>
      </cdr:nvSpPr>
      <cdr:spPr>
        <a:xfrm xmlns:a="http://schemas.openxmlformats.org/drawingml/2006/main" rot="5400000" flipH="1" flipV="1">
          <a:off x="1570842" y="3715570"/>
          <a:ext cx="1589" cy="142876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00206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0.84288</cdr:x>
      <cdr:y>0.72238</cdr:y>
    </cdr:from>
    <cdr:to>
      <cdr:x>0.84307</cdr:x>
      <cdr:y>0.76404</cdr:y>
    </cdr:to>
    <cdr:sp macro="" textlink="">
      <cdr:nvSpPr>
        <cdr:cNvPr id="16" name="Прямая со стрелкой 15"/>
        <cdr:cNvSpPr/>
      </cdr:nvSpPr>
      <cdr:spPr>
        <a:xfrm xmlns:a="http://schemas.openxmlformats.org/drawingml/2006/main" rot="5400000" flipH="1" flipV="1">
          <a:off x="7285882" y="3715570"/>
          <a:ext cx="1589" cy="21431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00206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0.29752</cdr:x>
      <cdr:y>0.125</cdr:y>
    </cdr:from>
    <cdr:to>
      <cdr:x>0.41322</cdr:x>
      <cdr:y>0.22222</cdr:y>
    </cdr:to>
    <cdr:sp macro="" textlink="">
      <cdr:nvSpPr>
        <cdr:cNvPr id="17" name="Скругленный прямоугольник 16"/>
        <cdr:cNvSpPr/>
      </cdr:nvSpPr>
      <cdr:spPr>
        <a:xfrm xmlns:a="http://schemas.openxmlformats.org/drawingml/2006/main">
          <a:off x="2571768" y="642942"/>
          <a:ext cx="1000132" cy="50006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905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D8D0C8"/>
              </a:solidFill>
              <a:latin typeface="Gill Sans MT"/>
            </a:defRPr>
          </a:lvl1pPr>
          <a:lvl2pPr marL="457200" indent="0">
            <a:defRPr sz="1100">
              <a:solidFill>
                <a:sysClr val="window" lastClr="D8D0C8"/>
              </a:solidFill>
              <a:latin typeface="Gill Sans MT"/>
            </a:defRPr>
          </a:lvl2pPr>
          <a:lvl3pPr marL="914400" indent="0">
            <a:defRPr sz="1100">
              <a:solidFill>
                <a:sysClr val="window" lastClr="D8D0C8"/>
              </a:solidFill>
              <a:latin typeface="Gill Sans MT"/>
            </a:defRPr>
          </a:lvl3pPr>
          <a:lvl4pPr marL="1371600" indent="0">
            <a:defRPr sz="1100">
              <a:solidFill>
                <a:sysClr val="window" lastClr="D8D0C8"/>
              </a:solidFill>
              <a:latin typeface="Gill Sans MT"/>
            </a:defRPr>
          </a:lvl4pPr>
          <a:lvl5pPr marL="1828800" indent="0">
            <a:defRPr sz="1100">
              <a:solidFill>
                <a:sysClr val="window" lastClr="D8D0C8"/>
              </a:solidFill>
              <a:latin typeface="Gill Sans MT"/>
            </a:defRPr>
          </a:lvl5pPr>
          <a:lvl6pPr marL="2286000" indent="0">
            <a:defRPr sz="1100">
              <a:solidFill>
                <a:sysClr val="window" lastClr="D8D0C8"/>
              </a:solidFill>
              <a:latin typeface="Gill Sans MT"/>
            </a:defRPr>
          </a:lvl6pPr>
          <a:lvl7pPr marL="2743200" indent="0">
            <a:defRPr sz="1100">
              <a:solidFill>
                <a:sysClr val="window" lastClr="D8D0C8"/>
              </a:solidFill>
              <a:latin typeface="Gill Sans MT"/>
            </a:defRPr>
          </a:lvl7pPr>
          <a:lvl8pPr marL="3200400" indent="0">
            <a:defRPr sz="1100">
              <a:solidFill>
                <a:sysClr val="window" lastClr="D8D0C8"/>
              </a:solidFill>
              <a:latin typeface="Gill Sans MT"/>
            </a:defRPr>
          </a:lvl8pPr>
          <a:lvl9pPr marL="3657600" indent="0">
            <a:defRPr sz="1100">
              <a:solidFill>
                <a:sysClr val="window" lastClr="D8D0C8"/>
              </a:solidFill>
              <a:latin typeface="Gill Sans MT"/>
            </a:defRPr>
          </a:lvl9pPr>
        </a:lstStyle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+ </a:t>
          </a:r>
          <a:r>
            <a:rPr lang="ru-RU" sz="1800" b="1" dirty="0" smtClean="0">
              <a:solidFill>
                <a:srgbClr val="002060"/>
              </a:solidFill>
              <a:latin typeface="Calibri"/>
            </a:rPr>
            <a:t>148,9</a:t>
          </a:r>
          <a:endParaRPr lang="ru-RU" sz="1800" b="1" dirty="0" smtClean="0">
            <a:solidFill>
              <a:srgbClr val="002060"/>
            </a:solidFill>
            <a:latin typeface="Calibri"/>
          </a:endParaRPr>
        </a:p>
        <a:p xmlns:a="http://schemas.openxmlformats.org/drawingml/2006/main">
          <a:pPr algn="ctr"/>
          <a:r>
            <a:rPr lang="ru-RU" sz="1800" b="1" dirty="0" smtClean="0">
              <a:solidFill>
                <a:srgbClr val="002060"/>
              </a:solidFill>
              <a:latin typeface="Calibri"/>
            </a:rPr>
            <a:t>+</a:t>
          </a:r>
          <a:r>
            <a:rPr lang="ru-RU" sz="1800" b="1" dirty="0" smtClean="0">
              <a:solidFill>
                <a:srgbClr val="002060"/>
              </a:solidFill>
              <a:latin typeface="Calibri"/>
            </a:rPr>
            <a:t>58%</a:t>
          </a:r>
          <a:endParaRPr lang="ru-RU" sz="1800" b="1" dirty="0">
            <a:solidFill>
              <a:srgbClr val="002060"/>
            </a:solidFill>
            <a:latin typeface="Calibri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0.30469</cdr:x>
      <cdr:y>0.57302</cdr:y>
    </cdr:from>
    <cdr:to>
      <cdr:x>0.39353</cdr:x>
      <cdr:y>0.60728</cdr:y>
    </cdr:to>
    <cdr:sp macro="" textlink="">
      <cdr:nvSpPr>
        <cdr:cNvPr id="23" name="TextBox 6"/>
        <cdr:cNvSpPr txBox="1"/>
      </cdr:nvSpPr>
      <cdr:spPr>
        <a:xfrm xmlns:a="http://schemas.openxmlformats.org/drawingml/2006/main">
          <a:off x="2786050" y="3163792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58%</a:t>
          </a:r>
          <a:endParaRPr lang="ru-RU" sz="18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0.27344</cdr:x>
      <cdr:y>0.22368</cdr:y>
    </cdr:from>
    <cdr:to>
      <cdr:x>0.4375</cdr:x>
      <cdr:y>0.27543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500298" y="1234966"/>
          <a:ext cx="1500198" cy="28575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rPr>
            <a:t>347 554</a:t>
          </a:r>
          <a:endParaRPr lang="ru-RU" sz="20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0.46094</cdr:x>
      <cdr:y>0.26249</cdr:y>
    </cdr:from>
    <cdr:to>
      <cdr:x>0.60638</cdr:x>
      <cdr:y>0.35932</cdr:y>
    </cdr:to>
    <cdr:sp macro="" textlink="">
      <cdr:nvSpPr>
        <cdr:cNvPr id="28" name="Стрелка вправо 13"/>
        <cdr:cNvSpPr/>
      </cdr:nvSpPr>
      <cdr:spPr>
        <a:xfrm xmlns:a="http://schemas.openxmlformats.org/drawingml/2006/main">
          <a:off x="4214810" y="1449280"/>
          <a:ext cx="1329904" cy="53462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buFontTx/>
            <a:buChar char="-"/>
          </a:pPr>
          <a:r>
            <a:rPr lang="ru-RU" sz="1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28 138 </a:t>
          </a:r>
          <a:endParaRPr lang="ru-RU" sz="18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0.46875</cdr:x>
      <cdr:y>0.53421</cdr:y>
    </cdr:from>
    <cdr:to>
      <cdr:x>0.61719</cdr:x>
      <cdr:y>0.61989</cdr:y>
    </cdr:to>
    <cdr:sp macro="" textlink="">
      <cdr:nvSpPr>
        <cdr:cNvPr id="34" name="Стрелка вправо 16"/>
        <cdr:cNvSpPr/>
      </cdr:nvSpPr>
      <cdr:spPr>
        <a:xfrm xmlns:a="http://schemas.openxmlformats.org/drawingml/2006/main">
          <a:off x="4286248" y="2949478"/>
          <a:ext cx="1357322" cy="473060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 </a:t>
          </a: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133 132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0.375</cdr:x>
      <cdr:y>0.14604</cdr:y>
    </cdr:from>
    <cdr:to>
      <cdr:x>0.66407</cdr:x>
      <cdr:y>0.22077</cdr:y>
    </cdr:to>
    <cdr:cxnSp macro="">
      <cdr:nvCxnSpPr>
        <cdr:cNvPr id="38" name="Прямая со стрелкой 29"/>
        <cdr:cNvCxnSpPr/>
      </cdr:nvCxnSpPr>
      <cdr:spPr>
        <a:xfrm xmlns:a="http://schemas.openxmlformats.org/drawingml/2006/main" flipV="1">
          <a:off x="3428992" y="806338"/>
          <a:ext cx="2643219" cy="412585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FF0000"/>
          </a:solidFill>
          <a:tailEnd type="arrow"/>
        </a:ln>
      </cdr:spPr>
      <cdr:style>
        <a:lnRef xmlns:a="http://schemas.openxmlformats.org/drawingml/2006/main" idx="2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0.18173</cdr:x>
      <cdr:y>0.72238</cdr:y>
    </cdr:from>
    <cdr:to>
      <cdr:x>0.18191</cdr:x>
      <cdr:y>0.75015</cdr:y>
    </cdr:to>
    <cdr:sp macro="" textlink="">
      <cdr:nvSpPr>
        <cdr:cNvPr id="14" name="Прямая со стрелкой 13"/>
        <cdr:cNvSpPr/>
      </cdr:nvSpPr>
      <cdr:spPr>
        <a:xfrm xmlns:a="http://schemas.openxmlformats.org/drawingml/2006/main" rot="5400000" flipH="1" flipV="1">
          <a:off x="1570842" y="3715570"/>
          <a:ext cx="1589" cy="142876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00206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03EF5F-18C3-4F25-9923-CCB2890A4B7D}" type="datetimeFigureOut">
              <a:rPr lang="ru-RU" smtClean="0"/>
              <a:pPr/>
              <a:t>20.05.2015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02858-E0CA-4E73-A1EE-47C12F8D76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0" i="0" u="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Общий объем доходов районного бюджета на 2015 год планируется в сумме 303 135 тыс. рублей, что на 132 547 тыс. рублей (-30,4 %) меньше ожидаемых доходов 2014 года, из них: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налоговые и неналоговые доходы составят 42 988 тыс. рублей, что на 149 тыс. рублей (+0,3%) больше объема ожидаемых поступлений текущего года.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безвозмездные поступления составят 260 147 тыс. рублей, что на 132 696 тыс. рублей (-33,8%) меньше объема ожидаемых поступлений текущего года.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общем объеме доходов районного бюджета доля налоговых и неналоговых доходов в 2014 году составляет 9,8% и безвозмездных поступлений 90,2%.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общем объеме доходов районного бюджета доля налоговых и неналоговых доходов в 2015 году составит 14,2% и безвозмездных поступлений 85,8%.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доходов районного бюджета на плановый период 2016-2017 года составит 304 661 тыс. рублей (+0,5% к 2015 году) и 313 577 тыс. рублей (+2,9% к 2016 году) соответственно. При этом объем налоговых и неналоговых доходов в 2016 году составит 46 006 тыс. рублей (+7,0% к 2015 году), а в 2017 году 48 272 тыс. рублей (+4,9 % к 2016 году). Объем безвозмездных поступлений в 2016 году планируется в размере 258 655 тыс. рублей (-0,6% к 2015 году), объем безвозмездных поступлений в 2017 году планируется в размере 265 305 тыс. рублей (+2,6% к 2016 году).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02858-E0CA-4E73-A1EE-47C12F8D7645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0B3B4B6-B052-4A66-9ABB-D033D39A0040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E45FF-A925-4DBB-83B1-1FC659CB85C8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5679B-7727-4585-9539-796A9F0C6446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0DA5E-5C91-4577-8F2F-EB7B9B1078F2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231CA066-311F-4B7B-94CC-FC1C594BBBDC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223D-6682-4FAF-BF51-76E53BCDEAC6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DAE62-FBE4-4A92-9AF0-65D76BB265C7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BB6B2-DBC9-405F-9AD6-00AD305AE2C6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6D09-A4AF-4BFA-9662-D31C892C4D46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007B3-42E9-42C8-9DB1-47B86CBA83E0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BC9A4-DE84-44C0-A5D8-9810C8B9D4B4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06CD415-34B0-4014-945C-C9017F3B2E8D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E608AD0-3142-4B03-8AAC-B4E8F1CD88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13" Type="http://schemas.openxmlformats.org/officeDocument/2006/relationships/diagramColors" Target="../diagrams/colors3.xml"/><Relationship Id="rId18" Type="http://schemas.openxmlformats.org/officeDocument/2006/relationships/diagramData" Target="../diagrams/data5.xml"/><Relationship Id="rId26" Type="http://schemas.openxmlformats.org/officeDocument/2006/relationships/diagramData" Target="../diagrams/data7.xml"/><Relationship Id="rId3" Type="http://schemas.openxmlformats.org/officeDocument/2006/relationships/diagramLayout" Target="../diagrams/layout1.xml"/><Relationship Id="rId21" Type="http://schemas.openxmlformats.org/officeDocument/2006/relationships/diagramColors" Target="../diagrams/colors5.xml"/><Relationship Id="rId7" Type="http://schemas.openxmlformats.org/officeDocument/2006/relationships/diagramLayout" Target="../diagrams/layout2.xml"/><Relationship Id="rId12" Type="http://schemas.openxmlformats.org/officeDocument/2006/relationships/diagramQuickStyle" Target="../diagrams/quickStyle3.xml"/><Relationship Id="rId17" Type="http://schemas.openxmlformats.org/officeDocument/2006/relationships/diagramColors" Target="../diagrams/colors4.xml"/><Relationship Id="rId25" Type="http://schemas.openxmlformats.org/officeDocument/2006/relationships/diagramColors" Target="../diagrams/colors6.xml"/><Relationship Id="rId2" Type="http://schemas.openxmlformats.org/officeDocument/2006/relationships/diagramData" Target="../diagrams/data1.xml"/><Relationship Id="rId16" Type="http://schemas.openxmlformats.org/officeDocument/2006/relationships/diagramQuickStyle" Target="../diagrams/quickStyle4.xml"/><Relationship Id="rId20" Type="http://schemas.openxmlformats.org/officeDocument/2006/relationships/diagramQuickStyle" Target="../diagrams/quickStyle5.xml"/><Relationship Id="rId29" Type="http://schemas.openxmlformats.org/officeDocument/2006/relationships/diagramColors" Target="../diagrams/colors7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.xml"/><Relationship Id="rId11" Type="http://schemas.openxmlformats.org/officeDocument/2006/relationships/diagramLayout" Target="../diagrams/layout3.xml"/><Relationship Id="rId24" Type="http://schemas.openxmlformats.org/officeDocument/2006/relationships/diagramQuickStyle" Target="../diagrams/quickStyle6.xml"/><Relationship Id="rId5" Type="http://schemas.openxmlformats.org/officeDocument/2006/relationships/diagramColors" Target="../diagrams/colors1.xml"/><Relationship Id="rId15" Type="http://schemas.openxmlformats.org/officeDocument/2006/relationships/diagramLayout" Target="../diagrams/layout4.xml"/><Relationship Id="rId23" Type="http://schemas.openxmlformats.org/officeDocument/2006/relationships/diagramLayout" Target="../diagrams/layout6.xml"/><Relationship Id="rId28" Type="http://schemas.openxmlformats.org/officeDocument/2006/relationships/diagramQuickStyle" Target="../diagrams/quickStyle7.xml"/><Relationship Id="rId10" Type="http://schemas.openxmlformats.org/officeDocument/2006/relationships/diagramData" Target="../diagrams/data3.xml"/><Relationship Id="rId19" Type="http://schemas.openxmlformats.org/officeDocument/2006/relationships/diagramLayout" Target="../diagrams/layout5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Relationship Id="rId14" Type="http://schemas.openxmlformats.org/officeDocument/2006/relationships/diagramData" Target="../diagrams/data4.xml"/><Relationship Id="rId22" Type="http://schemas.openxmlformats.org/officeDocument/2006/relationships/diagramData" Target="../diagrams/data6.xml"/><Relationship Id="rId27" Type="http://schemas.openxmlformats.org/officeDocument/2006/relationships/diagramLayout" Target="../diagrams/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9.xml"/><Relationship Id="rId13" Type="http://schemas.openxmlformats.org/officeDocument/2006/relationships/diagramColors" Target="../diagrams/colors10.xml"/><Relationship Id="rId18" Type="http://schemas.openxmlformats.org/officeDocument/2006/relationships/diagramData" Target="../diagrams/data12.xml"/><Relationship Id="rId3" Type="http://schemas.openxmlformats.org/officeDocument/2006/relationships/diagramLayout" Target="../diagrams/layout8.xml"/><Relationship Id="rId21" Type="http://schemas.openxmlformats.org/officeDocument/2006/relationships/diagramColors" Target="../diagrams/colors12.xml"/><Relationship Id="rId7" Type="http://schemas.openxmlformats.org/officeDocument/2006/relationships/diagramLayout" Target="../diagrams/layout9.xml"/><Relationship Id="rId12" Type="http://schemas.openxmlformats.org/officeDocument/2006/relationships/diagramQuickStyle" Target="../diagrams/quickStyle10.xml"/><Relationship Id="rId17" Type="http://schemas.openxmlformats.org/officeDocument/2006/relationships/diagramColors" Target="../diagrams/colors11.xml"/><Relationship Id="rId2" Type="http://schemas.openxmlformats.org/officeDocument/2006/relationships/diagramData" Target="../diagrams/data8.xml"/><Relationship Id="rId16" Type="http://schemas.openxmlformats.org/officeDocument/2006/relationships/diagramQuickStyle" Target="../diagrams/quickStyle11.xml"/><Relationship Id="rId20" Type="http://schemas.openxmlformats.org/officeDocument/2006/relationships/diagramQuickStyle" Target="../diagrams/quickStyle12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9.xml"/><Relationship Id="rId11" Type="http://schemas.openxmlformats.org/officeDocument/2006/relationships/diagramLayout" Target="../diagrams/layout10.xml"/><Relationship Id="rId5" Type="http://schemas.openxmlformats.org/officeDocument/2006/relationships/diagramColors" Target="../diagrams/colors8.xml"/><Relationship Id="rId15" Type="http://schemas.openxmlformats.org/officeDocument/2006/relationships/diagramLayout" Target="../diagrams/layout11.xml"/><Relationship Id="rId10" Type="http://schemas.openxmlformats.org/officeDocument/2006/relationships/diagramData" Target="../diagrams/data10.xml"/><Relationship Id="rId19" Type="http://schemas.openxmlformats.org/officeDocument/2006/relationships/diagramLayout" Target="../diagrams/layout12.xml"/><Relationship Id="rId4" Type="http://schemas.openxmlformats.org/officeDocument/2006/relationships/diagramQuickStyle" Target="../diagrams/quickStyle8.xml"/><Relationship Id="rId9" Type="http://schemas.openxmlformats.org/officeDocument/2006/relationships/diagramColors" Target="../diagrams/colors9.xml"/><Relationship Id="rId14" Type="http://schemas.openxmlformats.org/officeDocument/2006/relationships/diagramData" Target="../diagrams/data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933056"/>
            <a:ext cx="7416824" cy="943744"/>
          </a:xfrm>
        </p:spPr>
        <p:txBody>
          <a:bodyPr>
            <a:noAutofit/>
          </a:bodyPr>
          <a:lstStyle/>
          <a:p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 об исполнении бюджета Зиминского районного муниципального образования за 2014 год</a:t>
            </a:r>
            <a:endParaRPr lang="ru-RU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87631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Начальник финансового управления  О.В. Дуда</a:t>
            </a:r>
            <a:endParaRPr lang="ru-RU" sz="1800" dirty="0"/>
          </a:p>
        </p:txBody>
      </p:sp>
      <p:pic>
        <p:nvPicPr>
          <p:cNvPr id="4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3116" y="260648"/>
            <a:ext cx="1612980" cy="181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214282" y="1285860"/>
          <a:ext cx="8786874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9" name="TextBox 6"/>
          <p:cNvSpPr txBox="1"/>
          <p:nvPr/>
        </p:nvSpPr>
        <p:spPr>
          <a:xfrm>
            <a:off x="7143768" y="5143512"/>
            <a:ext cx="1500198" cy="21431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4071934" y="2357430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6786578" y="3571876"/>
            <a:ext cx="812353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+ 421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+ 8%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Динамика налоговых и неналоговых доходов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47856" y="714356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 rot="5400000">
            <a:off x="2179621" y="3821115"/>
            <a:ext cx="1214446" cy="1588"/>
          </a:xfrm>
          <a:prstGeom prst="straightConnector1">
            <a:avLst/>
          </a:prstGeom>
          <a:ln w="25400" cap="flat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16200000" flipV="1">
            <a:off x="6144430" y="3785396"/>
            <a:ext cx="1285884" cy="1588"/>
          </a:xfrm>
          <a:prstGeom prst="straightConnector1">
            <a:avLst/>
          </a:prstGeom>
          <a:ln w="25400" cap="flat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6"/>
          <p:cNvSpPr txBox="1"/>
          <p:nvPr/>
        </p:nvSpPr>
        <p:spPr>
          <a:xfrm>
            <a:off x="3000364" y="3571876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4 197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- 11%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6"/>
          <p:cNvSpPr txBox="1"/>
          <p:nvPr/>
        </p:nvSpPr>
        <p:spPr>
          <a:xfrm>
            <a:off x="7715272" y="2357430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44 467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6"/>
          <p:cNvSpPr txBox="1"/>
          <p:nvPr/>
        </p:nvSpPr>
        <p:spPr>
          <a:xfrm>
            <a:off x="7786710" y="4857760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48 243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2" name="Прямая со стрелкой 41"/>
          <p:cNvCxnSpPr/>
          <p:nvPr/>
        </p:nvCxnSpPr>
        <p:spPr>
          <a:xfrm rot="5400000">
            <a:off x="7180281" y="3821115"/>
            <a:ext cx="1928826" cy="1588"/>
          </a:xfrm>
          <a:prstGeom prst="straightConnector1">
            <a:avLst/>
          </a:prstGeom>
          <a:ln w="25400" cap="flat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6"/>
          <p:cNvSpPr txBox="1"/>
          <p:nvPr/>
        </p:nvSpPr>
        <p:spPr>
          <a:xfrm>
            <a:off x="8143900" y="3571876"/>
            <a:ext cx="1000100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3 776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- 8%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52400"/>
            <a:ext cx="8507288" cy="7762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Исполнение плана по доходам за 2014 год (1)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F29E0-429D-446B-9829-C15C24249DBD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316416" y="83671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14280" y="1285866"/>
          <a:ext cx="8572561" cy="5072091"/>
        </p:xfrm>
        <a:graphic>
          <a:graphicData uri="http://schemas.openxmlformats.org/drawingml/2006/table">
            <a:tbl>
              <a:tblPr/>
              <a:tblGrid>
                <a:gridCol w="3214712"/>
                <a:gridCol w="771721"/>
                <a:gridCol w="941676"/>
                <a:gridCol w="941676"/>
                <a:gridCol w="1059703"/>
                <a:gridCol w="823649"/>
                <a:gridCol w="819424"/>
              </a:tblGrid>
              <a:tr h="58375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доходов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Факт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2013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План на 2014 год 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Факт за 2014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исполнения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</a:t>
                      </a:r>
                      <a:r>
                        <a:rPr lang="ru-RU" sz="1400" b="1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роста/снижения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5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Налоговые и неналоговые доходы, в т.ч.: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48 243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43 266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44 467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102,8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-7,8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-3 776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2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Налог на доходы физических лиц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38 558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34 358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34 950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101,7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-9,4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-3 608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2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Доходы от уплаты акцизов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969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957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98,8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957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302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2 131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-100,0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-2 131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5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Единый налог на вмененный доход для отдельных видов деятельности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2 232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2 478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2 506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101,1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12,3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274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2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Единый сельскохозяйственный налог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143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143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-9,5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-15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94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Налог, взимаемый в связи с применением патентной системы налогообложения, зачисляемый в бюджеты муниципальных районов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2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Государственная пошлина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174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485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486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100,2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179,3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312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5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Задолженность по отмененным налогам, сборам и обязательным платежам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-100,0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-3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6143636" y="1285860"/>
            <a:ext cx="1071570" cy="5143536"/>
          </a:xfrm>
          <a:prstGeom prst="round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215206" y="1285860"/>
            <a:ext cx="1571636" cy="5143536"/>
          </a:xfrm>
          <a:prstGeom prst="round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52400"/>
            <a:ext cx="8507288" cy="7762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Исполнение плана по доходам за 2014 год (1)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F29E0-429D-446B-9829-C15C24249DBD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316416" y="83671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14280" y="1285865"/>
          <a:ext cx="8572561" cy="4014495"/>
        </p:xfrm>
        <a:graphic>
          <a:graphicData uri="http://schemas.openxmlformats.org/drawingml/2006/table">
            <a:tbl>
              <a:tblPr/>
              <a:tblGrid>
                <a:gridCol w="3143274"/>
                <a:gridCol w="843159"/>
                <a:gridCol w="941676"/>
                <a:gridCol w="941676"/>
                <a:gridCol w="1059703"/>
                <a:gridCol w="823649"/>
                <a:gridCol w="819424"/>
              </a:tblGrid>
              <a:tr h="5793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доходов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Факт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2013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План на 2014 год 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Факт за 2014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исполнения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Темп</a:t>
                      </a:r>
                      <a:r>
                        <a:rPr lang="ru-RU" sz="1400" b="1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роста/снижения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82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Доходы, получаемые в виде арендной платы за земельные участки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902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1 303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1 449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111,2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60,6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547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Доходы от сдачи в аренду имущества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47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47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80,8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Средства, получаемые от передачи имущества в залог, в доверительное управление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11,1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Плата за негативное воздействие на окружающую среду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124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197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98,0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58,9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Доходы от оказания платных услуг и компенсации затрат государства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295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492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99,6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66,1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195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2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Доходы от реализации имущества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1 925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1 071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1 071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-44,4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-854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Доходы от продажи земельных участков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357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722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723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102,5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366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5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Штрафы, санкции, возмещение ущерба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1 157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891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95,8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-23,0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-266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7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Прочие неналоговые доходы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156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490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214,1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334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2599" marR="3259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6143636" y="1214422"/>
            <a:ext cx="1000132" cy="4143404"/>
          </a:xfrm>
          <a:prstGeom prst="round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143768" y="1214422"/>
            <a:ext cx="1643074" cy="4143404"/>
          </a:xfrm>
          <a:prstGeom prst="round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285720" y="642918"/>
          <a:ext cx="8858280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хема 3"/>
          <p:cNvGraphicFramePr/>
          <p:nvPr/>
        </p:nvGraphicFramePr>
        <p:xfrm>
          <a:off x="285720" y="1571612"/>
          <a:ext cx="8643998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285720" y="2285992"/>
          <a:ext cx="8001056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285720" y="3071810"/>
          <a:ext cx="7358114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285720" y="3786190"/>
          <a:ext cx="6858048" cy="928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9" name="Схема 8"/>
          <p:cNvGraphicFramePr/>
          <p:nvPr/>
        </p:nvGraphicFramePr>
        <p:xfrm>
          <a:off x="285720" y="5786454"/>
          <a:ext cx="5929354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>
          <a:xfrm>
            <a:off x="457200" y="152400"/>
            <a:ext cx="8229600" cy="56195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Безвозмездные поступления за 2014 год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285720" y="4786322"/>
          <a:ext cx="6429420" cy="928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6" r:lo="rId27" r:qs="rId28" r:cs="rId2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Безвозмездные поступления из областного бюджета в 2014 году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2BA09-6FE8-4E51-882D-9B131E3FCC94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14</a:t>
            </a:fld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51520" y="1000108"/>
          <a:ext cx="8712968" cy="5237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884368" y="1196752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тыс.руб.</a:t>
            </a:r>
            <a:endParaRPr lang="ru-RU" sz="14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3857620" y="5072074"/>
            <a:ext cx="1285884" cy="214314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2571736" y="2643182"/>
            <a:ext cx="1000111" cy="50005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Calibri"/>
              </a:rPr>
              <a:t>280 452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929322" y="1714488"/>
            <a:ext cx="1000111" cy="500055"/>
          </a:xfrm>
          <a:prstGeom prst="roundRect">
            <a:avLst/>
          </a:prstGeom>
          <a:noFill/>
          <a:ln w="190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Calibri"/>
              </a:rPr>
              <a:t>402 876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71934" y="4572008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10 117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13%</a:t>
            </a: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57290" y="4857760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28%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5984" y="3571876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72%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43570" y="3071810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83%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00892" y="471488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17%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V="1">
            <a:off x="3929058" y="3571876"/>
            <a:ext cx="1357322" cy="500066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071934" y="3143248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+ 132 541</a:t>
            </a:r>
          </a:p>
          <a:p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+ 66%</a:t>
            </a: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43372" y="1643050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+122 424</a:t>
            </a:r>
          </a:p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43%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flipV="1">
            <a:off x="3643306" y="2214554"/>
            <a:ext cx="2000264" cy="71438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5E418-C524-42FA-A6E7-8901859C746A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316416" y="83671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Целевые МБТ из областного бюджета в 2014 году</a:t>
            </a:r>
            <a:endParaRPr lang="ru-RU" sz="2400" dirty="0">
              <a:solidFill>
                <a:schemeClr val="tx1"/>
              </a:solidFill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357158" y="1214422"/>
          <a:ext cx="8572560" cy="538995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7335884"/>
                <a:gridCol w="1236676"/>
              </a:tblGrid>
              <a:tr h="386900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Направление средств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/>
                        <a:t>сумма</a:t>
                      </a:r>
                      <a:endParaRPr lang="ru-RU" sz="1600" b="0" dirty="0"/>
                    </a:p>
                  </a:txBody>
                  <a:tcPr/>
                </a:tc>
              </a:tr>
              <a:tr h="38690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Приобретение здания детского сада в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с. Ухтуй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89 920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8352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Реализация мероприятий государственной программы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Иркутской области «Молодежная политика»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3010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Реализация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мероприятий государственной программы «Энергосбережение и повышение энергетической эффективности на территории Иркутской области»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950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1904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На государственную поддержку малого и среднего предпринимательства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600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66780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На оплату стоимости набора питания для детей в организованных лагерях с дневным пребыванием детей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601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854308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Реализация мероприятий целевой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программы Иркутской области «Публичные центры правовой, деловой и социально-значимой информации центральных районных библиотек Иркутской области»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500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8690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На выполнение переданных государственных полномочий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субъекта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8 630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8690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На обеспечение государственных гарантий реализации прав на получение общедоступного и бесплатного образования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231 723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8690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На получение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денежного поощрения лучшим муниципальным учреждениям культуры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150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Расходы бюджета за 2014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22510-BFC5-4099-BF8D-DF732632E2F1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16</a:t>
            </a:fld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4655840" y="1412776"/>
          <a:ext cx="4236640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340768"/>
            <a:ext cx="4643470" cy="478539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Расходы бюджета составили 452 548 тыс. руб.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из них:</a:t>
            </a:r>
          </a:p>
          <a:p>
            <a:pPr lvl="0" algn="ctr"/>
            <a:r>
              <a:rPr lang="ru-RU" sz="2400" dirty="0" smtClean="0">
                <a:solidFill>
                  <a:srgbClr val="002060"/>
                </a:solidFill>
              </a:rPr>
              <a:t>на исполнение собственных полномочий - </a:t>
            </a:r>
          </a:p>
          <a:p>
            <a:pPr lvl="0"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213 136 тыс. руб.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</a:p>
          <a:p>
            <a:pPr lvl="0" algn="ctr">
              <a:buNone/>
            </a:pPr>
            <a:endParaRPr lang="ru-RU" sz="2400" dirty="0" smtClean="0">
              <a:solidFill>
                <a:srgbClr val="002060"/>
              </a:solidFill>
            </a:endParaRPr>
          </a:p>
          <a:p>
            <a:pPr lvl="0" algn="ctr"/>
            <a:r>
              <a:rPr lang="ru-RU" sz="2400" dirty="0" smtClean="0">
                <a:solidFill>
                  <a:srgbClr val="002060"/>
                </a:solidFill>
              </a:rPr>
              <a:t>на исполнение передаваемых государственных полномочий - </a:t>
            </a:r>
          </a:p>
          <a:p>
            <a:pPr lvl="0" algn="ctr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    239 412 тыс. руб. 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556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/>
          </a:p>
        </p:txBody>
      </p:sp>
      <p:sp>
        <p:nvSpPr>
          <p:cNvPr id="7" name="Дата 2"/>
          <p:cNvSpPr>
            <a:spLocks noGrp="1"/>
          </p:cNvSpPr>
          <p:nvPr>
            <p:ph type="dt" sz="half" idx="10"/>
          </p:nvPr>
        </p:nvSpPr>
        <p:spPr>
          <a:xfrm>
            <a:off x="5072066" y="6492875"/>
            <a:ext cx="2286000" cy="365125"/>
          </a:xfrm>
        </p:spPr>
        <p:txBody>
          <a:bodyPr/>
          <a:lstStyle/>
          <a:p>
            <a:fld id="{4C378FFA-0BD4-45AA-A1B1-F7511C3C856B}" type="datetime1">
              <a:rPr lang="ru-RU" smtClean="0"/>
              <a:pPr/>
              <a:t>20.05.2015</a:t>
            </a:fld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858000" y="6492875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900162717"/>
              </p:ext>
            </p:extLst>
          </p:nvPr>
        </p:nvGraphicFramePr>
        <p:xfrm>
          <a:off x="0" y="836712"/>
          <a:ext cx="9144000" cy="5521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7786710" y="928670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  <p:sp>
        <p:nvSpPr>
          <p:cNvPr id="20" name="TextBox 6"/>
          <p:cNvSpPr txBox="1"/>
          <p:nvPr/>
        </p:nvSpPr>
        <p:spPr>
          <a:xfrm>
            <a:off x="2714612" y="2857496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42%</a:t>
            </a:r>
          </a:p>
        </p:txBody>
      </p:sp>
      <p:sp>
        <p:nvSpPr>
          <p:cNvPr id="21" name="TextBox 6"/>
          <p:cNvSpPr txBox="1"/>
          <p:nvPr/>
        </p:nvSpPr>
        <p:spPr>
          <a:xfrm>
            <a:off x="6072198" y="3500438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74%</a:t>
            </a:r>
          </a:p>
        </p:txBody>
      </p:sp>
      <p:sp>
        <p:nvSpPr>
          <p:cNvPr id="27" name="TextBox 6"/>
          <p:cNvSpPr txBox="1"/>
          <p:nvPr/>
        </p:nvSpPr>
        <p:spPr>
          <a:xfrm>
            <a:off x="6143636" y="2143116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26%</a:t>
            </a:r>
          </a:p>
        </p:txBody>
      </p:sp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Расходы бюджета за 2014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TextBox 1"/>
          <p:cNvSpPr txBox="1"/>
          <p:nvPr/>
        </p:nvSpPr>
        <p:spPr>
          <a:xfrm>
            <a:off x="6072198" y="1285860"/>
            <a:ext cx="1428760" cy="285752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452 548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4357686" y="2714620"/>
            <a:ext cx="812353" cy="35719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- 19%</a:t>
            </a:r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6"/>
          <p:cNvSpPr txBox="1"/>
          <p:nvPr/>
        </p:nvSpPr>
        <p:spPr>
          <a:xfrm>
            <a:off x="4357686" y="4214818"/>
            <a:ext cx="1026667" cy="35719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+ 66%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1"/>
          <p:cNvSpPr txBox="1"/>
          <p:nvPr/>
        </p:nvSpPr>
        <p:spPr>
          <a:xfrm>
            <a:off x="4143372" y="1142984"/>
            <a:ext cx="1357322" cy="21431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+104 994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6"/>
          <p:cNvSpPr txBox="1"/>
          <p:nvPr/>
        </p:nvSpPr>
        <p:spPr>
          <a:xfrm>
            <a:off x="4286248" y="1500174"/>
            <a:ext cx="883791" cy="285752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+ 30%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161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23E75-D6D6-49EA-85C5-8FEDF11BFC97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18</a:t>
            </a:fld>
            <a:endParaRPr lang="ru-RU"/>
          </a:p>
        </p:txBody>
      </p:sp>
      <p:graphicFrame>
        <p:nvGraphicFramePr>
          <p:cNvPr id="7" name="Содержимое 4"/>
          <p:cNvGraphicFramePr>
            <a:graphicFrameLocks noGrp="1"/>
          </p:cNvGraphicFramePr>
          <p:nvPr>
            <p:ph sz="half" idx="4294967295"/>
          </p:nvPr>
        </p:nvGraphicFramePr>
        <p:xfrm>
          <a:off x="285720" y="1000108"/>
          <a:ext cx="8640960" cy="558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990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Структура расходов по функциональной классификации в 2014 году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0" y="571480"/>
          <a:ext cx="9144000" cy="857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>
          <a:xfrm>
            <a:off x="457200" y="152400"/>
            <a:ext cx="8229600" cy="56195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atin typeface="+mj-lt"/>
                <a:ea typeface="+mj-ea"/>
                <a:cs typeface="+mj-cs"/>
              </a:rPr>
              <a:t>ОБРАЗОВАНИЕ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3" name="Схема 12"/>
          <p:cNvGraphicFramePr/>
          <p:nvPr/>
        </p:nvGraphicFramePr>
        <p:xfrm>
          <a:off x="214282" y="1643050"/>
          <a:ext cx="7929618" cy="428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4" name="Схема 13"/>
          <p:cNvGraphicFramePr/>
          <p:nvPr/>
        </p:nvGraphicFramePr>
        <p:xfrm>
          <a:off x="285720" y="2500306"/>
          <a:ext cx="7429552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15" name="Схема 14"/>
          <p:cNvGraphicFramePr/>
          <p:nvPr/>
        </p:nvGraphicFramePr>
        <p:xfrm>
          <a:off x="357158" y="5000636"/>
          <a:ext cx="5929354" cy="50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6" name="Схема 15"/>
          <p:cNvGraphicFramePr/>
          <p:nvPr/>
        </p:nvGraphicFramePr>
        <p:xfrm>
          <a:off x="357158" y="3643314"/>
          <a:ext cx="6786610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285720" y="2143116"/>
            <a:ext cx="7643866" cy="28575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tx1"/>
                </a:solidFill>
              </a:rPr>
              <a:t>- Обеспечение деятельности 18 муниципальных учреждений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720" y="3071810"/>
            <a:ext cx="7643866" cy="50006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Char char="-"/>
            </a:pPr>
            <a:r>
              <a:rPr lang="ru-RU" sz="1400" b="1" dirty="0" smtClean="0">
                <a:solidFill>
                  <a:schemeClr val="tx1"/>
                </a:solidFill>
              </a:rPr>
              <a:t>Обеспечение деятельности 8 муниципальных учреждений</a:t>
            </a: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chemeClr val="tx1"/>
                </a:solidFill>
              </a:rPr>
              <a:t>Приобретение здания детского сада в с. Ухтуй - 90 190 тыс. рублей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4282" y="4286256"/>
            <a:ext cx="8929718" cy="64294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Char char="-"/>
            </a:pPr>
            <a:r>
              <a:rPr lang="ru-RU" sz="1400" b="1" dirty="0" smtClean="0">
                <a:solidFill>
                  <a:schemeClr val="tx1"/>
                </a:solidFill>
              </a:rPr>
              <a:t>Обеспечение деятельности учреждений, осуществляющих  руководство и управление в сфере образования</a:t>
            </a: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chemeClr val="tx1"/>
                </a:solidFill>
              </a:rPr>
              <a:t>Обеспечение подвоза детей с отдаленных населенных </a:t>
            </a:r>
            <a:r>
              <a:rPr lang="ru-RU" sz="1400" b="1" dirty="0" smtClean="0">
                <a:solidFill>
                  <a:schemeClr val="tx1"/>
                </a:solidFill>
              </a:rPr>
              <a:t>пунктов </a:t>
            </a:r>
            <a:r>
              <a:rPr lang="ru-RU" sz="1400" b="1" dirty="0" smtClean="0">
                <a:solidFill>
                  <a:schemeClr val="tx1"/>
                </a:solidFill>
              </a:rPr>
              <a:t>в образовательные учреждения</a:t>
            </a: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chemeClr val="tx1"/>
                </a:solidFill>
              </a:rPr>
              <a:t>Реализация муниципальных программ в сфере образования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14282" y="5572140"/>
            <a:ext cx="8929718" cy="7143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Char char="-"/>
            </a:pPr>
            <a:r>
              <a:rPr lang="ru-RU" sz="1400" b="1" dirty="0" smtClean="0">
                <a:solidFill>
                  <a:schemeClr val="tx1"/>
                </a:solidFill>
              </a:rPr>
              <a:t>Социальная поддержка  многодетным и малоимущим семьям</a:t>
            </a: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chemeClr val="tx1"/>
                </a:solidFill>
              </a:rPr>
              <a:t>Организация  летнего отдыха детей  в лагерях с дневным пребыванием</a:t>
            </a: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chemeClr val="tx1"/>
                </a:solidFill>
              </a:rPr>
              <a:t>Реализация муниципальных программ в сфере молодежной политики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Основные показатели бюджета за 2014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0D034-7367-441D-B9E4-55B2EFE2665B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</a:t>
            </a:fld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395536" y="1285860"/>
          <a:ext cx="8496944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1500166" y="3429000"/>
            <a:ext cx="1270494" cy="500066"/>
          </a:xfrm>
          <a:prstGeom prst="roundRect">
            <a:avLst/>
          </a:prstGeom>
          <a:solidFill>
            <a:schemeClr val="bg1"/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+ 152 </a:t>
            </a:r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049</a:t>
            </a:r>
            <a:endParaRPr lang="en-US" sz="16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+50%</a:t>
            </a:r>
            <a:endParaRPr lang="ru-RU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851920" y="3429000"/>
            <a:ext cx="1080120" cy="500066"/>
          </a:xfrm>
          <a:prstGeom prst="roundRect">
            <a:avLst/>
          </a:prstGeom>
          <a:solidFill>
            <a:schemeClr val="bg1"/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+ 157 </a:t>
            </a:r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744</a:t>
            </a:r>
            <a:endParaRPr lang="en-US" sz="16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+52%</a:t>
            </a:r>
            <a:endParaRPr lang="ru-RU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04248" y="4149080"/>
            <a:ext cx="936104" cy="360040"/>
          </a:xfrm>
          <a:prstGeom prst="roundRect">
            <a:avLst/>
          </a:prstGeom>
          <a:solidFill>
            <a:schemeClr val="bg1"/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+ 5 695</a:t>
            </a:r>
            <a:endParaRPr lang="ru-RU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84168" y="1412776"/>
            <a:ext cx="216024" cy="21602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444208" y="1340768"/>
            <a:ext cx="2376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- первоначальный бюджет утвержден Решением Думы №  330 от 25.12.2013 г.</a:t>
            </a: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084168" y="2204864"/>
            <a:ext cx="216024" cy="21602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516216" y="2132856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- уточненный вариант бюджета утвержден Решением Думы № 45 от 29.12.2014 г.</a:t>
            </a:r>
            <a:endParaRPr lang="ru-RU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7847856" y="785794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658196" cy="4190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Расходы бюджета по функциональной структуре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6E110-DFC7-4295-8C13-AAFC4E6452DE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847856" y="50004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714356"/>
          <a:ext cx="8644032" cy="5723571"/>
        </p:xfrm>
        <a:graphic>
          <a:graphicData uri="http://schemas.openxmlformats.org/drawingml/2006/table">
            <a:tbl>
              <a:tblPr/>
              <a:tblGrid>
                <a:gridCol w="3162451"/>
                <a:gridCol w="913597"/>
                <a:gridCol w="1124427"/>
                <a:gridCol w="913597"/>
                <a:gridCol w="1124427"/>
                <a:gridCol w="1405533"/>
              </a:tblGrid>
              <a:tr h="642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расходов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Факт</a:t>
                      </a:r>
                      <a:endParaRPr lang="ru-RU" sz="1600" baseline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2013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План на 2014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Факт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2014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исполнения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Динамика (%)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Общегосударственные вопросы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43 379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48 628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47 725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10,0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8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Национальная безопасность и правоохранительная деятельность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1 661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1 319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1 300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-21,7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Национальная экономика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9 301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1 706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1 127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-87,9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Жилищно-коммунальное хозяйство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4 929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-98,7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Охрана окружающей среды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Образование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256 961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376 675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372 295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44,9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Культура и кинематография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10 582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9 918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9 847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99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-6,9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Здравоохранение 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15,6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Социальная политика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7 578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9 764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9 122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20,4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 и спорт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329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317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317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-3,6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Средства массовой информации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1 187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1 353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1 316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10,9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8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Обслуживание государственного и муниципального долга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219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205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198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-9,6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Межбюджетные трансферты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11 364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10 566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9 116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-19,8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347 554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460 636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452 548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30,2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Структура расходов по экономическому содержанию в 2014 году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CA5BE-FB2D-4242-B0D9-4549BE2A0B0E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21</a:t>
            </a:fld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79512" y="1196752"/>
          <a:ext cx="8784976" cy="5375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6E110-DFC7-4295-8C13-AAFC4E6452DE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Безвозмездные перечисления муниципальным учреждениям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в 2014 году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179512" y="1196752"/>
          <a:ext cx="8784976" cy="5375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572396" y="714356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6E110-DFC7-4295-8C13-AAFC4E6452DE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572396" y="85723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Расходы бюджета по экономическому содержанию в 2014 году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14284" y="1092888"/>
          <a:ext cx="8572558" cy="5063258"/>
        </p:xfrm>
        <a:graphic>
          <a:graphicData uri="http://schemas.openxmlformats.org/drawingml/2006/table">
            <a:tbl>
              <a:tblPr/>
              <a:tblGrid>
                <a:gridCol w="3429022"/>
                <a:gridCol w="1000132"/>
                <a:gridCol w="1000132"/>
                <a:gridCol w="1143008"/>
                <a:gridCol w="928694"/>
                <a:gridCol w="1071570"/>
              </a:tblGrid>
              <a:tr h="3934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расходов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Факт</a:t>
                      </a:r>
                      <a:endParaRPr lang="ru-RU" sz="1600" baseline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2013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План на 2014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Факт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2014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исполнения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Динамика (%)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7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Оплата труда и начисления на нее 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80 230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87 219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86 540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7,9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1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Оплата работ, услуг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23 581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12 353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11 477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-51,3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3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Обслуживание государственного (муниципального) долга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219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205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-9,6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Безвозмездные перечисления государственным и муниципальным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организациям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222 051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247 350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242 536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9,2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Безвозмездные перечисления организациям, за исключением государственных и муниципальных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организаций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729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729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694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-4,8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1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Перечисления другим бюджетам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11 364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10 566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9 116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-19,8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7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Пособия по социальной помощи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населению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3 528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5 369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5 369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52,2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Прочие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расходы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1 088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2 165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2 044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94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87,9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Увеличение стоимости основных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средств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1 804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92 120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92 116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7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Увеличение стоимости материальных запасов 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2 960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2 560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2 458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96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-17,0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2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347 554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460 636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452 548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30,2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663" marR="256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30146-00E7-4513-9EF3-34B26A393A43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24</a:t>
            </a:fld>
            <a:endParaRPr lang="ru-RU"/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285720" y="1214422"/>
          <a:ext cx="8643998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285720" y="152400"/>
            <a:ext cx="8401080" cy="5619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Межбюджетные трансферты поселениям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47856" y="785794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1357290" y="1285860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12 351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4000496" y="1500174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11 364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6715140" y="2143116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9 116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2428860" y="1571612"/>
            <a:ext cx="1428760" cy="35719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214942" y="2000240"/>
            <a:ext cx="1428760" cy="428628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6"/>
          <p:cNvSpPr txBox="1"/>
          <p:nvPr/>
        </p:nvSpPr>
        <p:spPr>
          <a:xfrm>
            <a:off x="2714612" y="1214422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987</a:t>
            </a:r>
          </a:p>
        </p:txBody>
      </p:sp>
      <p:sp>
        <p:nvSpPr>
          <p:cNvPr id="34" name="TextBox 6"/>
          <p:cNvSpPr txBox="1"/>
          <p:nvPr/>
        </p:nvSpPr>
        <p:spPr>
          <a:xfrm>
            <a:off x="5572132" y="1643050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- 2 248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6"/>
          <p:cNvSpPr txBox="1"/>
          <p:nvPr/>
        </p:nvSpPr>
        <p:spPr>
          <a:xfrm>
            <a:off x="2786050" y="1857364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8%</a:t>
            </a:r>
          </a:p>
        </p:txBody>
      </p:sp>
      <p:sp>
        <p:nvSpPr>
          <p:cNvPr id="37" name="TextBox 6"/>
          <p:cNvSpPr txBox="1"/>
          <p:nvPr/>
        </p:nvSpPr>
        <p:spPr>
          <a:xfrm>
            <a:off x="5429256" y="2285992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Муниципальный долг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8617F-5EF3-429D-80DA-4100104452BE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8316416" y="83671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14282" y="2000240"/>
          <a:ext cx="8463889" cy="262720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3034601"/>
                <a:gridCol w="2000264"/>
                <a:gridCol w="1491306"/>
                <a:gridCol w="1937718"/>
              </a:tblGrid>
              <a:tr h="4397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обязательств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885" marR="428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Муниципальный долг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 01.01.2014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г.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885" marR="428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Погашено в 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2014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году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885" marR="4288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Муниципальный долг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 01.01.2015 г.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885" marR="42885" marT="0" marB="0" anchor="ctr"/>
                </a:tc>
              </a:tr>
              <a:tr h="5973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Бюджетный кредит, договор 2012 г.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885" marR="4288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/>
                        <a:t>2 </a:t>
                      </a:r>
                      <a:r>
                        <a:rPr lang="ru-RU" sz="2000" b="1" dirty="0" smtClean="0"/>
                        <a:t>487,3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1 243,7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885" marR="4288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/>
                        <a:t>1 243,6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466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/>
                        <a:t>Бюджетный кредит, договор </a:t>
                      </a:r>
                      <a:r>
                        <a:rPr lang="ru-RU" sz="2000" dirty="0" smtClean="0"/>
                        <a:t>2013 г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1 </a:t>
                      </a:r>
                      <a:r>
                        <a:rPr lang="ru-RU" sz="2000" b="1" dirty="0" smtClean="0"/>
                        <a:t>265,9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460,3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885" marR="4288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/>
                        <a:t>805,6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479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ВСЕГО: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885" marR="4288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/>
                        <a:t>3 753,2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1 704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2885" marR="42885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000" b="1" dirty="0" smtClean="0"/>
                        <a:t>2 049,2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30146-00E7-4513-9EF3-34B26A393A43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26</a:t>
            </a:fld>
            <a:endParaRPr lang="ru-RU"/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285720" y="1214422"/>
          <a:ext cx="8643998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7847856" y="785794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4000496" y="1214422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14 561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1285852" y="1928802"/>
            <a:ext cx="1214414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11  194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6786578" y="2000240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11 009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flipV="1">
            <a:off x="2357422" y="1500174"/>
            <a:ext cx="1500198" cy="35719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214942" y="1714488"/>
            <a:ext cx="1428760" cy="428628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6"/>
          <p:cNvSpPr txBox="1"/>
          <p:nvPr/>
        </p:nvSpPr>
        <p:spPr>
          <a:xfrm>
            <a:off x="2214546" y="1285860"/>
            <a:ext cx="1357290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+ 3 367</a:t>
            </a:r>
          </a:p>
        </p:txBody>
      </p:sp>
      <p:sp>
        <p:nvSpPr>
          <p:cNvPr id="34" name="TextBox 6"/>
          <p:cNvSpPr txBox="1"/>
          <p:nvPr/>
        </p:nvSpPr>
        <p:spPr>
          <a:xfrm>
            <a:off x="5643570" y="1357298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- 3 552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6"/>
          <p:cNvSpPr txBox="1"/>
          <p:nvPr/>
        </p:nvSpPr>
        <p:spPr>
          <a:xfrm>
            <a:off x="2786050" y="1857364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+ 30%</a:t>
            </a:r>
          </a:p>
        </p:txBody>
      </p:sp>
      <p:sp>
        <p:nvSpPr>
          <p:cNvPr id="37" name="TextBox 6"/>
          <p:cNvSpPr txBox="1"/>
          <p:nvPr/>
        </p:nvSpPr>
        <p:spPr>
          <a:xfrm>
            <a:off x="5429256" y="2000240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24%</a:t>
            </a:r>
          </a:p>
        </p:txBody>
      </p: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Кредиторская задолженности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TextBox 6"/>
          <p:cNvSpPr txBox="1"/>
          <p:nvPr/>
        </p:nvSpPr>
        <p:spPr>
          <a:xfrm>
            <a:off x="1500166" y="3071810"/>
            <a:ext cx="1214414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89%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6"/>
          <p:cNvSpPr txBox="1"/>
          <p:nvPr/>
        </p:nvSpPr>
        <p:spPr>
          <a:xfrm>
            <a:off x="4214810" y="3143248"/>
            <a:ext cx="1214414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62%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4214810" y="1714488"/>
            <a:ext cx="1214414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30%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6"/>
          <p:cNvSpPr txBox="1"/>
          <p:nvPr/>
        </p:nvSpPr>
        <p:spPr>
          <a:xfrm>
            <a:off x="6786578" y="2643182"/>
            <a:ext cx="1214414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45%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6929454" y="4214818"/>
            <a:ext cx="1214414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32%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7072330" y="3714752"/>
            <a:ext cx="1214414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17%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Резервный фонд администрации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5692D-7AEB-4A68-AF96-EFB8ED84C820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59632" y="1772816"/>
            <a:ext cx="65527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из резервного фонда администрации Зиминского районного </a:t>
            </a:r>
          </a:p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муниципального образования </a:t>
            </a:r>
          </a:p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2014 году не производились!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75C3F-E7E1-45E8-B58E-413706274862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547664" y="2852936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СПАСИБО ЗА ВНИМАНИЕ!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52400"/>
            <a:ext cx="8507288" cy="9906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Исполнение бюджета за 2014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5E418-C524-42FA-A6E7-8901859C746A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316416" y="83671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28596" y="1397000"/>
          <a:ext cx="8429684" cy="453233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588061"/>
                <a:gridCol w="1996504"/>
                <a:gridCol w="1996504"/>
                <a:gridCol w="1848615"/>
              </a:tblGrid>
              <a:tr h="785168"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ПЛАН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ФАКТ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% ИСПОЛНЕНИЯ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249054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ДОХОДЫ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3200" dirty="0" smtClean="0"/>
                        <a:t>454 645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3200" dirty="0" smtClean="0"/>
                        <a:t>453 468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3200" dirty="0" smtClean="0"/>
                        <a:t>99,7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249054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РАСХОДЫ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3200" dirty="0" smtClean="0"/>
                        <a:t>460 636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3200" dirty="0" smtClean="0"/>
                        <a:t>452 548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3200" dirty="0" smtClean="0"/>
                        <a:t>98,2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249054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ДЕФИЦИТ (ПРОФИЦИТ)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3200" dirty="0" smtClean="0"/>
                        <a:t>5 991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3200" dirty="0" smtClean="0"/>
                        <a:t>- 920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показатели бюджета за 2014 год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30146-00E7-4513-9EF3-34B26A393A43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395536" y="1268760"/>
          <a:ext cx="8748464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Скругленный прямоугольник 17"/>
          <p:cNvSpPr/>
          <p:nvPr/>
        </p:nvSpPr>
        <p:spPr>
          <a:xfrm>
            <a:off x="1643042" y="3857628"/>
            <a:ext cx="1584176" cy="720080"/>
          </a:xfrm>
          <a:prstGeom prst="roundRect">
            <a:avLst/>
          </a:prstGeom>
          <a:solidFill>
            <a:schemeClr val="bg1"/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 исполнены на 99,7 % от плана</a:t>
            </a:r>
            <a:endParaRPr lang="ru-RU" sz="14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214810" y="3857628"/>
            <a:ext cx="1584176" cy="720080"/>
          </a:xfrm>
          <a:prstGeom prst="roundRect">
            <a:avLst/>
          </a:prstGeom>
          <a:solidFill>
            <a:schemeClr val="bg1"/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исполнены на 98,2 % от плана</a:t>
            </a:r>
            <a:endParaRPr lang="ru-RU" sz="14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732240" y="3789040"/>
            <a:ext cx="1872208" cy="720080"/>
          </a:xfrm>
          <a:prstGeom prst="roundRect">
            <a:avLst/>
          </a:prstGeom>
          <a:solidFill>
            <a:schemeClr val="bg1"/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Снижение дефицита составило 6 911 тыс.руб.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8172400" y="1196752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Стрелка вправо 22"/>
          <p:cNvSpPr/>
          <p:nvPr/>
        </p:nvSpPr>
        <p:spPr>
          <a:xfrm rot="19776503">
            <a:off x="1325349" y="2265870"/>
            <a:ext cx="1789365" cy="642159"/>
          </a:xfrm>
          <a:prstGeom prst="rightArrow">
            <a:avLst>
              <a:gd name="adj1" fmla="val 50000"/>
              <a:gd name="adj2" fmla="val 6163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110 048 – 32%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4" name="Стрелка вправо 23"/>
          <p:cNvSpPr/>
          <p:nvPr/>
        </p:nvSpPr>
        <p:spPr>
          <a:xfrm rot="19776503">
            <a:off x="3825679" y="2408747"/>
            <a:ext cx="1789365" cy="642159"/>
          </a:xfrm>
          <a:prstGeom prst="rightArrow">
            <a:avLst>
              <a:gd name="adj1" fmla="val 50000"/>
              <a:gd name="adj2" fmla="val 6163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104 904 – 30,2%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 бюджета за 2014 год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30146-00E7-4513-9EF3-34B26A393A43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7847856" y="714356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285720" y="1214422"/>
          <a:ext cx="8643998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5" name="Соединительная линия уступом 14"/>
          <p:cNvCxnSpPr/>
          <p:nvPr/>
        </p:nvCxnSpPr>
        <p:spPr>
          <a:xfrm flipV="1">
            <a:off x="3929058" y="1643050"/>
            <a:ext cx="1143008" cy="1071570"/>
          </a:xfrm>
          <a:prstGeom prst="bentConnector3">
            <a:avLst>
              <a:gd name="adj1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Левая фигурная скобка 31"/>
          <p:cNvSpPr/>
          <p:nvPr/>
        </p:nvSpPr>
        <p:spPr>
          <a:xfrm>
            <a:off x="3857620" y="1714488"/>
            <a:ext cx="428628" cy="928694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6" name="Соединительная линия уступом 35"/>
          <p:cNvCxnSpPr/>
          <p:nvPr/>
        </p:nvCxnSpPr>
        <p:spPr>
          <a:xfrm flipV="1">
            <a:off x="3929058" y="4572008"/>
            <a:ext cx="1143008" cy="212726"/>
          </a:xfrm>
          <a:prstGeom prst="bentConnector3">
            <a:avLst>
              <a:gd name="adj1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Группа 50"/>
          <p:cNvGrpSpPr/>
          <p:nvPr/>
        </p:nvGrpSpPr>
        <p:grpSpPr>
          <a:xfrm>
            <a:off x="1928000" y="1357298"/>
            <a:ext cx="5216562" cy="1072364"/>
            <a:chOff x="1928000" y="1357298"/>
            <a:chExt cx="5216562" cy="1072364"/>
          </a:xfrm>
        </p:grpSpPr>
        <p:cxnSp>
          <p:nvCxnSpPr>
            <p:cNvPr id="43" name="Прямая соединительная линия 42"/>
            <p:cNvCxnSpPr/>
            <p:nvPr/>
          </p:nvCxnSpPr>
          <p:spPr>
            <a:xfrm rot="5400000" flipH="1" flipV="1">
              <a:off x="1393009" y="1893083"/>
              <a:ext cx="1071570" cy="15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>
              <a:off x="1928794" y="1357298"/>
              <a:ext cx="5214974" cy="158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 rot="5400000">
              <a:off x="7036611" y="1464455"/>
              <a:ext cx="214314" cy="15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Левая фигурная скобка 49"/>
          <p:cNvSpPr/>
          <p:nvPr/>
        </p:nvSpPr>
        <p:spPr>
          <a:xfrm>
            <a:off x="1428728" y="1357298"/>
            <a:ext cx="428628" cy="928694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52" name="Соединительная линия уступом 51"/>
          <p:cNvCxnSpPr/>
          <p:nvPr/>
        </p:nvCxnSpPr>
        <p:spPr>
          <a:xfrm>
            <a:off x="1857356" y="5072074"/>
            <a:ext cx="5715040" cy="71438"/>
          </a:xfrm>
          <a:prstGeom prst="bentConnector3">
            <a:avLst>
              <a:gd name="adj1" fmla="val 50000"/>
            </a:avLst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Доходы бюджета за 2014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10645-F89B-4178-AB6D-39117E836B37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ЗИМИНСКИЙ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6</a:t>
            </a:fld>
            <a:endParaRPr lang="ru-RU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428596" y="1071546"/>
          <a:ext cx="8352928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7157" y="4643446"/>
          <a:ext cx="8286810" cy="17526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766731"/>
                <a:gridCol w="1506693"/>
                <a:gridCol w="1506693"/>
                <a:gridCol w="1506693"/>
              </a:tblGrid>
              <a:tr h="500066"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план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факт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% исполнения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ДОХОДЫ, ВСЕГО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454 645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453 468</a:t>
                      </a:r>
                      <a:endParaRPr lang="ru-RU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99,7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Налоговые и неналоговые доходы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43 266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44 467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102,8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Безвозмездные поступления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411 379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409</a:t>
                      </a:r>
                      <a:r>
                        <a:rPr lang="ru-RU" b="0" baseline="0" dirty="0" smtClean="0"/>
                        <a:t> 001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99,4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215206" y="4143380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59641846"/>
              </p:ext>
            </p:extLst>
          </p:nvPr>
        </p:nvGraphicFramePr>
        <p:xfrm>
          <a:off x="214282" y="785794"/>
          <a:ext cx="8715436" cy="5953069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6786610"/>
                <a:gridCol w="1000132"/>
                <a:gridCol w="928694"/>
              </a:tblGrid>
              <a:tr h="3892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r>
                        <a:rPr lang="en-US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r>
                        <a:rPr lang="en-US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4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88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35,79%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31,25%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6003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Акцизы по подакцизным товарам (продукции), производимым на территории РФ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0,022%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6003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506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6003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Налог, взимаемый в связи с применением патентной системы налогообложения, зачисляемый в бюджеты муниципальных районов</a:t>
                      </a:r>
                      <a:endParaRPr lang="ru-RU" sz="16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876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сельскохозяйственный налог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876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пошлина, сборы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5133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Арендная плата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земельные участки, государственная собственность на которые не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разграничена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18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поступления от использования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34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876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реализации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876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земельных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участков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876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876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142844" y="1214422"/>
            <a:ext cx="8786874" cy="157163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04832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Нормативы отчислений налоговых и неналоговых доходов в бюджет муниципального района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37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Налоговые доходы за 2014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23E75-D6D6-49EA-85C5-8FEDF11BFC97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8</a:t>
            </a:fld>
            <a:endParaRPr lang="ru-RU"/>
          </a:p>
        </p:txBody>
      </p:sp>
      <p:graphicFrame>
        <p:nvGraphicFramePr>
          <p:cNvPr id="7" name="Содержимое 4"/>
          <p:cNvGraphicFramePr>
            <a:graphicFrameLocks noGrp="1"/>
          </p:cNvGraphicFramePr>
          <p:nvPr>
            <p:ph sz="half" idx="4294967295"/>
          </p:nvPr>
        </p:nvGraphicFramePr>
        <p:xfrm>
          <a:off x="285720" y="1000108"/>
          <a:ext cx="8640960" cy="558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172400" y="1196752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19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Неналоговые доходы за 2014 год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E6D6-8756-4BB0-9F7E-058D4DA10B67}" type="datetime1">
              <a:rPr lang="ru-RU" smtClean="0"/>
              <a:pPr/>
              <a:t>20.05.2015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08AD0-3142-4B03-8AAC-B4E8F1CD88C0}" type="slidenum">
              <a:rPr lang="ru-RU" smtClean="0"/>
              <a:pPr/>
              <a:t>9</a:t>
            </a:fld>
            <a:endParaRPr lang="ru-RU"/>
          </a:p>
        </p:txBody>
      </p:sp>
      <p:graphicFrame>
        <p:nvGraphicFramePr>
          <p:cNvPr id="7" name="Содержимое 4"/>
          <p:cNvGraphicFramePr>
            <a:graphicFrameLocks noGrp="1"/>
          </p:cNvGraphicFramePr>
          <p:nvPr>
            <p:ph sz="half" idx="4294967295"/>
          </p:nvPr>
        </p:nvGraphicFramePr>
        <p:xfrm>
          <a:off x="142844" y="1142984"/>
          <a:ext cx="9001156" cy="5429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847856" y="714356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тыс.руб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D8D0C8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D8D0C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3549</TotalTime>
  <Words>1929</Words>
  <Application>Microsoft Office PowerPoint</Application>
  <PresentationFormat>Экран (4:3)</PresentationFormat>
  <Paragraphs>722</Paragraphs>
  <Slides>28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Начальная</vt:lpstr>
      <vt:lpstr>Отчет об исполнении бюджета Зиминского районного муниципального образования за 2014 год</vt:lpstr>
      <vt:lpstr>Основные показатели бюджета за 2014 год</vt:lpstr>
      <vt:lpstr>Исполнение бюджета за 2014 год</vt:lpstr>
      <vt:lpstr>Основные показатели бюджета за 2014 год</vt:lpstr>
      <vt:lpstr>Доходы бюджета за 2014 год</vt:lpstr>
      <vt:lpstr>Доходы бюджета за 2014 год</vt:lpstr>
      <vt:lpstr>Нормативы отчислений налоговых и неналоговых доходов в бюджет муниципального района</vt:lpstr>
      <vt:lpstr>Налоговые доходы за 2014 год</vt:lpstr>
      <vt:lpstr>Неналоговые доходы за 2014 год</vt:lpstr>
      <vt:lpstr>Динамика налоговых и неналоговых доходов</vt:lpstr>
      <vt:lpstr>Исполнение плана по доходам за 2014 год (1)</vt:lpstr>
      <vt:lpstr>Исполнение плана по доходам за 2014 год (1)</vt:lpstr>
      <vt:lpstr>Слайд 13</vt:lpstr>
      <vt:lpstr>Безвозмездные поступления из областного бюджета в 2014 году</vt:lpstr>
      <vt:lpstr>Целевые МБТ из областного бюджета в 2014 году</vt:lpstr>
      <vt:lpstr>Расходы бюджета за 2014 год</vt:lpstr>
      <vt:lpstr>Расходы бюджета за 2014 год</vt:lpstr>
      <vt:lpstr>Структура расходов по функциональной классификации в 2014 году</vt:lpstr>
      <vt:lpstr>Слайд 19</vt:lpstr>
      <vt:lpstr>Расходы бюджета по функциональной структуре</vt:lpstr>
      <vt:lpstr>Структура расходов по экономическому содержанию в 2014 году</vt:lpstr>
      <vt:lpstr>Безвозмездные перечисления муниципальным учреждениям в 2014 году</vt:lpstr>
      <vt:lpstr>Расходы бюджета по экономическому содержанию в 2014 году</vt:lpstr>
      <vt:lpstr>Межбюджетные трансферты поселениям</vt:lpstr>
      <vt:lpstr>Муниципальный долг</vt:lpstr>
      <vt:lpstr>Кредиторская задолженности</vt:lpstr>
      <vt:lpstr>Резервный фонд администрации</vt:lpstr>
      <vt:lpstr>Слайд 28</vt:lpstr>
    </vt:vector>
  </TitlesOfParts>
  <Company>Финансовое управление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Помогаева</dc:creator>
  <cp:lastModifiedBy>Spirit</cp:lastModifiedBy>
  <cp:revision>424</cp:revision>
  <dcterms:created xsi:type="dcterms:W3CDTF">2013-03-01T02:03:29Z</dcterms:created>
  <dcterms:modified xsi:type="dcterms:W3CDTF">2015-05-20T16:46:55Z</dcterms:modified>
</cp:coreProperties>
</file>